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59"/>
  </p:notesMasterIdLst>
  <p:handoutMasterIdLst>
    <p:handoutMasterId r:id="rId60"/>
  </p:handoutMasterIdLst>
  <p:sldIdLst>
    <p:sldId id="326" r:id="rId4"/>
    <p:sldId id="380" r:id="rId5"/>
    <p:sldId id="847" r:id="rId6"/>
    <p:sldId id="997" r:id="rId7"/>
    <p:sldId id="979" r:id="rId8"/>
    <p:sldId id="848" r:id="rId9"/>
    <p:sldId id="853" r:id="rId10"/>
    <p:sldId id="986" r:id="rId11"/>
    <p:sldId id="1030" r:id="rId12"/>
    <p:sldId id="1031" r:id="rId13"/>
    <p:sldId id="984" r:id="rId14"/>
    <p:sldId id="1032" r:id="rId15"/>
    <p:sldId id="985" r:id="rId16"/>
    <p:sldId id="1033" r:id="rId17"/>
    <p:sldId id="996" r:id="rId18"/>
    <p:sldId id="1000" r:id="rId19"/>
    <p:sldId id="1001" r:id="rId20"/>
    <p:sldId id="1003" r:id="rId21"/>
    <p:sldId id="1004" r:id="rId22"/>
    <p:sldId id="1005" r:id="rId23"/>
    <p:sldId id="906" r:id="rId24"/>
    <p:sldId id="1006" r:id="rId25"/>
    <p:sldId id="1007" r:id="rId26"/>
    <p:sldId id="1008" r:id="rId27"/>
    <p:sldId id="922" r:id="rId28"/>
    <p:sldId id="1009" r:id="rId29"/>
    <p:sldId id="1010" r:id="rId30"/>
    <p:sldId id="1011" r:id="rId31"/>
    <p:sldId id="1012" r:id="rId32"/>
    <p:sldId id="1019" r:id="rId33"/>
    <p:sldId id="1020" r:id="rId34"/>
    <p:sldId id="950" r:id="rId35"/>
    <p:sldId id="952" r:id="rId36"/>
    <p:sldId id="954" r:id="rId37"/>
    <p:sldId id="962" r:id="rId38"/>
    <p:sldId id="977" r:id="rId39"/>
    <p:sldId id="1022" r:id="rId40"/>
    <p:sldId id="1025" r:id="rId41"/>
    <p:sldId id="1023" r:id="rId42"/>
    <p:sldId id="1024" r:id="rId43"/>
    <p:sldId id="1026" r:id="rId44"/>
    <p:sldId id="1029" r:id="rId45"/>
    <p:sldId id="1027" r:id="rId46"/>
    <p:sldId id="1028" r:id="rId47"/>
    <p:sldId id="1034" r:id="rId48"/>
    <p:sldId id="1035" r:id="rId49"/>
    <p:sldId id="1037" r:id="rId50"/>
    <p:sldId id="811" r:id="rId51"/>
    <p:sldId id="858" r:id="rId52"/>
    <p:sldId id="856" r:id="rId53"/>
    <p:sldId id="988" r:id="rId54"/>
    <p:sldId id="742" r:id="rId55"/>
    <p:sldId id="990" r:id="rId56"/>
    <p:sldId id="849" r:id="rId57"/>
    <p:sldId id="989" r:id="rId5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2" autoAdjust="0"/>
    <p:restoredTop sz="86408" autoAdjust="0"/>
  </p:normalViewPr>
  <p:slideViewPr>
    <p:cSldViewPr snapToGrid="0" snapToObjects="1">
      <p:cViewPr varScale="1">
        <p:scale>
          <a:sx n="101" d="100"/>
          <a:sy n="101" d="100"/>
        </p:scale>
        <p:origin x="114" y="678"/>
      </p:cViewPr>
      <p:guideLst>
        <p:guide orient="horz" pos="1885"/>
        <p:guide orient="horz" pos="758"/>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 d="100"/>
        <a:sy n="2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11/17/2015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11/17/2015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49</a:t>
            </a:fld>
            <a:endParaRPr lang="en-US"/>
          </a:p>
        </p:txBody>
      </p:sp>
    </p:spTree>
    <p:extLst>
      <p:ext uri="{BB962C8B-B14F-4D97-AF65-F5344CB8AC3E}">
        <p14:creationId xmlns:p14="http://schemas.microsoft.com/office/powerpoint/2010/main" val="17840890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50</a:t>
            </a:fld>
            <a:endParaRPr lang="en-US"/>
          </a:p>
        </p:txBody>
      </p:sp>
    </p:spTree>
    <p:extLst>
      <p:ext uri="{BB962C8B-B14F-4D97-AF65-F5344CB8AC3E}">
        <p14:creationId xmlns:p14="http://schemas.microsoft.com/office/powerpoint/2010/main" val="252475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682660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07042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113052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191520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3749151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165435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25932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p:spPr>
        <p:txBody>
          <a:bodyPr/>
          <a:lstStyle/>
          <a:p>
            <a:endParaRPr lang="en-US" altLang="en-US" smtClean="0"/>
          </a:p>
        </p:txBody>
      </p:sp>
    </p:spTree>
    <p:extLst>
      <p:ext uri="{BB962C8B-B14F-4D97-AF65-F5344CB8AC3E}">
        <p14:creationId xmlns:p14="http://schemas.microsoft.com/office/powerpoint/2010/main" val="4071240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11/17/2015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11/17/2015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11/17/2015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11/17/2015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11/17/2015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11/17/2015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11/17/2015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150938" y="617538"/>
            <a:ext cx="7793037" cy="1143000"/>
          </a:xfrm>
        </p:spPr>
        <p:txBody>
          <a:bodyPr/>
          <a:lstStyle/>
          <a:p>
            <a:r>
              <a:rPr lang="en-US" smtClean="0"/>
              <a:t>Click to edit Master title style</a:t>
            </a:r>
            <a:endParaRPr lang="en-AU"/>
          </a:p>
        </p:txBody>
      </p:sp>
      <p:sp>
        <p:nvSpPr>
          <p:cNvPr id="3" name="Content Placeholder 2"/>
          <p:cNvSpPr>
            <a:spLocks noGrp="1"/>
          </p:cNvSpPr>
          <p:nvPr>
            <p:ph sz="half" idx="1"/>
          </p:nvPr>
        </p:nvSpPr>
        <p:spPr>
          <a:xfrm>
            <a:off x="1182688" y="2017713"/>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5145088" y="20177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Content Placeholder 4"/>
          <p:cNvSpPr>
            <a:spLocks noGrp="1"/>
          </p:cNvSpPr>
          <p:nvPr>
            <p:ph sz="quarter" idx="3"/>
          </p:nvPr>
        </p:nvSpPr>
        <p:spPr>
          <a:xfrm>
            <a:off x="5145088" y="4151313"/>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CE65A58A-9585-4E16-892F-102AD0E3FD34}" type="slidenum">
              <a:rPr lang="en-US" altLang="en-US"/>
              <a:pPr>
                <a:defRPr/>
              </a:pPr>
              <a:t>‹#›</a:t>
            </a:fld>
            <a:endParaRPr lang="en-US" altLang="en-US"/>
          </a:p>
        </p:txBody>
      </p:sp>
    </p:spTree>
    <p:extLst>
      <p:ext uri="{BB962C8B-B14F-4D97-AF65-F5344CB8AC3E}">
        <p14:creationId xmlns:p14="http://schemas.microsoft.com/office/powerpoint/2010/main" val="74693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11/17/2015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11/17/2015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1"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27.wmf"/><Relationship Id="rId5" Type="http://schemas.openxmlformats.org/officeDocument/2006/relationships/oleObject" Target="../embeddings/oleObject2.bin"/><Relationship Id="rId4" Type="http://schemas.openxmlformats.org/officeDocument/2006/relationships/image" Target="../media/image26.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30.emf"/><Relationship Id="rId5" Type="http://schemas.openxmlformats.org/officeDocument/2006/relationships/oleObject" Target="../embeddings/oleObject5.bin"/><Relationship Id="rId4" Type="http://schemas.openxmlformats.org/officeDocument/2006/relationships/image" Target="../media/image29.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vmlDrawing" Target="../drawings/vmlDrawing3.vml"/><Relationship Id="rId6" Type="http://schemas.openxmlformats.org/officeDocument/2006/relationships/image" Target="../media/image31.wmf"/><Relationship Id="rId5" Type="http://schemas.openxmlformats.org/officeDocument/2006/relationships/oleObject" Target="../embeddings/oleObject6.bin"/><Relationship Id="rId4" Type="http://schemas.openxmlformats.org/officeDocument/2006/relationships/image" Target="../media/image32.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37.emf"/></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11.xml"/><Relationship Id="rId1" Type="http://schemas.openxmlformats.org/officeDocument/2006/relationships/vmlDrawing" Target="../drawings/vmlDrawing5.vml"/><Relationship Id="rId6" Type="http://schemas.openxmlformats.org/officeDocument/2006/relationships/image" Target="../media/image40.emf"/><Relationship Id="rId5" Type="http://schemas.openxmlformats.org/officeDocument/2006/relationships/oleObject" Target="../embeddings/oleObject8.bin"/><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51.gif"/><Relationship Id="rId4" Type="http://schemas.openxmlformats.org/officeDocument/2006/relationships/image" Target="../media/image5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jpe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hyperlink" Target="https://www.countbayesie.com/blog/2015/2/18/hans-solo-and-bayesian-priors" TargetMode="External"/><Relationship Id="rId5" Type="http://schemas.openxmlformats.org/officeDocument/2006/relationships/image" Target="../media/image53.jpeg"/><Relationship Id="rId4" Type="http://schemas.openxmlformats.org/officeDocument/2006/relationships/image" Target="../media/image1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lesswrong.com/lw/774/a_history_of_bayes_theorem/" TargetMode="Externa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8649" y="3487606"/>
            <a:ext cx="8268151" cy="2517681"/>
          </a:xfrm>
        </p:spPr>
        <p:txBody>
          <a:bodyPr>
            <a:normAutofit/>
          </a:bodyPr>
          <a:lstStyle/>
          <a:p>
            <a:r>
              <a:rPr lang="en-US" sz="2800" b="1" dirty="0" smtClean="0"/>
              <a:t>Lecture 10</a:t>
            </a:r>
          </a:p>
          <a:p>
            <a:r>
              <a:rPr lang="en-US" sz="2800" b="1" dirty="0" smtClean="0"/>
              <a:t>Bayesian Methods</a:t>
            </a:r>
          </a:p>
          <a:p>
            <a:r>
              <a:rPr lang="en-US" sz="2500" dirty="0" err="1" smtClean="0"/>
              <a:t>www.mycourses.umassd.edu</a:t>
            </a:r>
            <a:endParaRPr lang="en-US" sz="2500" dirty="0" smtClean="0"/>
          </a:p>
          <a:p>
            <a:endParaRPr lang="en-US" sz="2500" dirty="0"/>
          </a:p>
          <a:p>
            <a:r>
              <a:rPr lang="en-US" sz="2500" dirty="0" smtClean="0"/>
              <a:t>Acknowledgements: André Punt</a:t>
            </a:r>
          </a:p>
          <a:p>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Advanced Population Modeling for Management of Living Marine Resources</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17 November 2015</a:t>
            </a:r>
            <a:endParaRPr lang="en-US" dirty="0"/>
          </a:p>
        </p:txBody>
      </p:sp>
    </p:spTree>
    <p:extLst>
      <p:ext uri="{BB962C8B-B14F-4D97-AF65-F5344CB8AC3E}">
        <p14:creationId xmlns:p14="http://schemas.microsoft.com/office/powerpoint/2010/main" val="890331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Conditional Probability and Bayes’ rule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e>
                        <m:r>
                          <a:rPr lang="en-US" b="0" i="1" smtClean="0">
                            <a:latin typeface="Cambria Math" panose="02040503050406030204" pitchFamily="18" charset="0"/>
                          </a:rPr>
                          <m:t>𝐵</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oMath>
                </a14:m>
                <a:endParaRPr lang="en-US" dirty="0" smtClean="0"/>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oMath>
                </a14:m>
                <a:endParaRPr lang="en-US" i="1" dirty="0" smtClean="0">
                  <a:latin typeface="Cambria Math" panose="02040503050406030204" pitchFamily="18" charset="0"/>
                </a:endParaRP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𝐴</m:t>
                        </m:r>
                      </m:e>
                      <m:e>
                        <m:r>
                          <a:rPr lang="en-US" i="1">
                            <a:latin typeface="Cambria Math" panose="02040503050406030204" pitchFamily="18" charset="0"/>
                          </a:rPr>
                          <m:t>𝐵</m:t>
                        </m:r>
                      </m:e>
                    </m:d>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den>
                    </m:f>
                  </m:oMath>
                </a14:m>
                <a:endParaRPr lang="en-US" dirty="0" smtClean="0"/>
              </a:p>
              <a:p>
                <a:pPr marL="0" indent="0">
                  <a:buNone/>
                </a:pPr>
                <a:endParaRPr lang="en-US" dirty="0" smtClean="0">
                  <a:latin typeface="Cambria Math" panose="02040503050406030204" pitchFamily="18" charset="0"/>
                </a:endParaRPr>
              </a:p>
              <a:p>
                <a:pPr marL="0" indent="0">
                  <a:buNone/>
                </a:pPr>
                <a:r>
                  <a:rPr lang="en-US" dirty="0" smtClean="0">
                    <a:latin typeface="Cambria Math" panose="02040503050406030204" pitchFamily="18" charset="0"/>
                  </a:rPr>
                  <a:t>A = the model hypothesis, H</a:t>
                </a:r>
              </a:p>
              <a:p>
                <a:pPr marL="0" indent="0">
                  <a:buNone/>
                </a:pPr>
                <a:r>
                  <a:rPr lang="en-US" dirty="0" smtClean="0">
                    <a:latin typeface="Cambria Math" panose="02040503050406030204" pitchFamily="18" charset="0"/>
                  </a:rPr>
                  <a:t>B = the data</a:t>
                </a:r>
              </a:p>
              <a:p>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𝐻</m:t>
                          </m:r>
                        </m:e>
                        <m:e>
                          <m:r>
                            <a:rPr lang="en-US" b="0" i="1" smtClean="0">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r>
                            <a:rPr lang="en-US" b="0" i="1" smtClean="0">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𝐻</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𝐷</m:t>
                          </m:r>
                          <m:r>
                            <a:rPr lang="en-US" i="1">
                              <a:latin typeface="Cambria Math" panose="02040503050406030204" pitchFamily="18" charset="0"/>
                            </a:rPr>
                            <m:t>)</m:t>
                          </m:r>
                        </m:den>
                      </m:f>
                    </m:oMath>
                  </m:oMathPara>
                </a14:m>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852"/>
                </a:stretch>
              </a:blipFill>
            </p:spPr>
            <p:txBody>
              <a:bodyPr/>
              <a:lstStyle/>
              <a:p>
                <a:r>
                  <a:rPr lang="en-US">
                    <a:noFill/>
                  </a:rPr>
                  <a:t> </a:t>
                </a:r>
              </a:p>
            </p:txBody>
          </p:sp>
        </mc:Fallback>
      </mc:AlternateContent>
    </p:spTree>
    <p:extLst>
      <p:ext uri="{BB962C8B-B14F-4D97-AF65-F5344CB8AC3E}">
        <p14:creationId xmlns:p14="http://schemas.microsoft.com/office/powerpoint/2010/main" val="5280257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estimation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a:bodyPr>
              <a:lstStyle/>
              <a:p>
                <a:endParaRPr lang="en-US" dirty="0"/>
              </a:p>
              <a:p>
                <a:r>
                  <a:rPr lang="en-US" dirty="0" smtClean="0"/>
                  <a:t>Goal of estimation is to calculate the posterior distribution based on the likelihood function and the prior distribution.</a:t>
                </a:r>
              </a:p>
              <a:p>
                <a:r>
                  <a:rPr lang="en-US" dirty="0" smtClean="0"/>
                  <a:t>If the likelihood and priors are </a:t>
                </a:r>
                <a:r>
                  <a:rPr lang="en-US" b="1" i="1" dirty="0" smtClean="0"/>
                  <a:t>conjugate</a:t>
                </a:r>
                <a:r>
                  <a:rPr lang="en-US" dirty="0" smtClean="0"/>
                  <a:t>, then the posterior is simple to calculate.</a:t>
                </a:r>
                <a:br>
                  <a:rPr lang="en-US" dirty="0" smtClean="0"/>
                </a:br>
                <a:r>
                  <a:rPr lang="en-US" dirty="0" smtClean="0"/>
                  <a:t>(product of the likelihood and prior is the same  distribution as the posterior)</a:t>
                </a:r>
              </a:p>
              <a:p>
                <a:r>
                  <a:rPr lang="en-US" dirty="0" smtClean="0"/>
                  <a:t>Often this is not the case, and we need to use numerical methods to sample from the posterior and deal with the integral on the denominator.</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481" r="-741"/>
                </a:stretch>
              </a:blipFill>
            </p:spPr>
            <p:txBody>
              <a:bodyPr/>
              <a:lstStyle/>
              <a:p>
                <a:r>
                  <a:rPr lang="en-US">
                    <a:noFill/>
                  </a:rPr>
                  <a:t> </a:t>
                </a:r>
              </a:p>
            </p:txBody>
          </p:sp>
        </mc:Fallback>
      </mc:AlternateContent>
    </p:spTree>
    <p:extLst>
      <p:ext uri="{BB962C8B-B14F-4D97-AF65-F5344CB8AC3E}">
        <p14:creationId xmlns:p14="http://schemas.microsoft.com/office/powerpoint/2010/main" val="40129559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Like a Bayesian. (Priors for the very first time)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051870"/>
                <a:ext cx="8686800" cy="5588417"/>
              </a:xfrm>
            </p:spPr>
            <p:txBody>
              <a:bodyPr>
                <a:normAutofit/>
              </a:bodyPr>
              <a:lstStyle/>
              <a:p>
                <a:r>
                  <a:rPr lang="en-US" dirty="0" smtClean="0"/>
                  <a:t>We roll a standard die under a box.</a:t>
                </a:r>
              </a:p>
              <a:p>
                <a:r>
                  <a:rPr lang="en-US" dirty="0" smtClean="0"/>
                  <a:t>We lift the box a little and a random corner of the upper side of the die becomes visible, it contains a dot.</a:t>
                </a:r>
              </a:p>
              <a:p>
                <a:r>
                  <a:rPr lang="en-US" dirty="0" smtClean="0"/>
                  <a:t>What is the probability</a:t>
                </a:r>
                <a:br>
                  <a:rPr lang="en-US" dirty="0" smtClean="0"/>
                </a:br>
                <a:r>
                  <a:rPr lang="en-US" dirty="0" smtClean="0"/>
                  <a:t>we rolled a six?</a:t>
                </a:r>
              </a:p>
              <a:p>
                <a:pPr marL="0" indent="0">
                  <a:buNone/>
                </a:pPr>
                <a:r>
                  <a:rPr lang="en-US" sz="2800" dirty="0" smtClean="0"/>
                  <a:t>P(D|6) = 1</a:t>
                </a:r>
              </a:p>
              <a:p>
                <a:pPr marL="0" indent="0">
                  <a:buNone/>
                </a:pPr>
                <a:r>
                  <a:rPr lang="en-US" sz="2800" dirty="0" smtClean="0"/>
                  <a:t>P(6) = 1/6 = 0.167</a:t>
                </a:r>
              </a:p>
              <a:p>
                <a:pPr marL="0" indent="0">
                  <a:buNone/>
                </a:pPr>
                <a:r>
                  <a:rPr lang="en-US" sz="2800" b="0" dirty="0" smtClean="0"/>
                  <a:t>P(D) =</a:t>
                </a:r>
                <a14:m>
                  <m:oMath xmlns:m="http://schemas.openxmlformats.org/officeDocument/2006/math">
                    <m:r>
                      <a:rPr lang="en-US" sz="2800" b="0" i="0" smtClean="0">
                        <a:latin typeface="Cambria Math" panose="02040503050406030204" pitchFamily="18" charset="0"/>
                      </a:rPr>
                      <m:t> </m:t>
                    </m:r>
                    <m:r>
                      <a:rPr lang="en-US" sz="2800" b="0" i="1" smtClean="0">
                        <a:latin typeface="Cambria Math" panose="02040503050406030204" pitchFamily="18" charset="0"/>
                      </a:rPr>
                      <m:t> </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𝑥</m:t>
                        </m:r>
                        <m:r>
                          <a:rPr lang="en-US" sz="2800" b="0" i="1" smtClean="0">
                            <a:latin typeface="Cambria Math" panose="02040503050406030204" pitchFamily="18" charset="0"/>
                          </a:rPr>
                          <m:t>=2</m:t>
                        </m:r>
                      </m:sub>
                      <m:sup>
                        <m:r>
                          <a:rPr lang="en-US" sz="2800" b="0" i="1" smtClean="0">
                            <a:latin typeface="Cambria Math" panose="02040503050406030204" pitchFamily="18" charset="0"/>
                          </a:rPr>
                          <m:t>6</m:t>
                        </m:r>
                      </m:sup>
                      <m:e>
                        <m:r>
                          <a:rPr lang="en-US" sz="2800" b="0" i="1" smtClean="0">
                            <a:latin typeface="Cambria Math" panose="02040503050406030204" pitchFamily="18" charset="0"/>
                          </a:rPr>
                          <m:t>𝑃</m:t>
                        </m:r>
                        <m:r>
                          <a:rPr lang="en-US" sz="2800" b="0" i="1" smtClean="0">
                            <a:latin typeface="Cambria Math" panose="02040503050406030204" pitchFamily="18" charset="0"/>
                          </a:rPr>
                          <m:t>(</m:t>
                        </m:r>
                        <m:r>
                          <a:rPr lang="en-US" sz="2800" b="0" i="1" smtClean="0">
                            <a:latin typeface="Cambria Math" panose="02040503050406030204" pitchFamily="18" charset="0"/>
                          </a:rPr>
                          <m:t>𝐷</m:t>
                        </m:r>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e>
                    </m:nary>
                  </m:oMath>
                </a14:m>
                <a:r>
                  <a:rPr lang="en-US" sz="2800" dirty="0" smtClean="0"/>
                  <a:t> = (0.5 + 0.5 + 1 + 1 + 1)/6 = 0.667 </a:t>
                </a:r>
              </a:p>
              <a:p>
                <a:pPr marL="0" indent="0">
                  <a:buNone/>
                </a:pPr>
                <a:r>
                  <a:rPr lang="en-US" sz="2800" dirty="0" smtClean="0"/>
                  <a:t>P(6|D) = 1 * 0.167 / 0.667 = 0.25</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051870"/>
                <a:ext cx="8686800" cy="5588417"/>
              </a:xfrm>
              <a:blipFill rotWithShape="0">
                <a:blip r:embed="rId2"/>
                <a:stretch>
                  <a:fillRect l="-1614" t="-1419"/>
                </a:stretch>
              </a:blipFill>
            </p:spPr>
            <p:txBody>
              <a:bodyPr/>
              <a:lstStyle/>
              <a:p>
                <a:r>
                  <a:rPr lang="en-US">
                    <a:noFill/>
                  </a:rPr>
                  <a:t> </a:t>
                </a:r>
              </a:p>
            </p:txBody>
          </p:sp>
        </mc:Fallback>
      </mc:AlternateContent>
      <p:pic>
        <p:nvPicPr>
          <p:cNvPr id="163842" name="Picture 2" descr="http://2.bp.blogspot.com/-ogrmWz9IZfQ/TihuGwQJ4lI/AAAAAAAAABQ/dWFNpmUNNPU/s1600/di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858" y="872282"/>
            <a:ext cx="818857" cy="818857"/>
          </a:xfrm>
          <a:prstGeom prst="rect">
            <a:avLst/>
          </a:prstGeom>
          <a:noFill/>
          <a:extLst>
            <a:ext uri="{909E8E84-426E-40DD-AFC4-6F175D3DCCD1}">
              <a14:hiddenFill xmlns:a14="http://schemas.microsoft.com/office/drawing/2010/main">
                <a:solidFill>
                  <a:srgbClr val="FFFFFF"/>
                </a:solidFill>
              </a14:hiddenFill>
            </a:ext>
          </a:extLst>
        </p:spPr>
      </p:pic>
      <p:pic>
        <p:nvPicPr>
          <p:cNvPr id="163844" name="Picture 4" descr="http://3.bp.blogspot.com/-JlSB2a9o8QE/VL3foBFxsrI/AAAAAAAAIWU/GJnMn1Pai7s/s1600/dice-0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7649" y="3357317"/>
            <a:ext cx="914400"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2477270">
            <a:off x="6400800" y="3062797"/>
            <a:ext cx="1270562" cy="106532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243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 Conjugate priors</a:t>
            </a:r>
            <a:endParaRPr lang="en-US" dirty="0"/>
          </a:p>
        </p:txBody>
      </p:sp>
      <p:sp>
        <p:nvSpPr>
          <p:cNvPr id="3" name="Content Placeholder 2"/>
          <p:cNvSpPr>
            <a:spLocks noGrp="1"/>
          </p:cNvSpPr>
          <p:nvPr>
            <p:ph idx="1"/>
          </p:nvPr>
        </p:nvSpPr>
        <p:spPr/>
        <p:txBody>
          <a:bodyPr/>
          <a:lstStyle/>
          <a:p>
            <a:r>
              <a:rPr lang="en-US" altLang="en-US" dirty="0" smtClean="0">
                <a:sym typeface="Symbol" panose="05050102010706020507" pitchFamily="18" charset="2"/>
              </a:rPr>
              <a:t> is </a:t>
            </a:r>
            <a:r>
              <a:rPr lang="en-US" altLang="en-US" dirty="0">
                <a:sym typeface="Symbol" panose="05050102010706020507" pitchFamily="18" charset="2"/>
              </a:rPr>
              <a:t>the proportion of people in England with genotype Z. </a:t>
            </a:r>
            <a:r>
              <a:rPr lang="en-US" altLang="en-US" dirty="0" smtClean="0">
                <a:sym typeface="Symbol" panose="05050102010706020507" pitchFamily="18" charset="2"/>
              </a:rPr>
              <a:t>We </a:t>
            </a:r>
            <a:r>
              <a:rPr lang="en-US" altLang="en-US" dirty="0">
                <a:sym typeface="Symbol" panose="05050102010706020507" pitchFamily="18" charset="2"/>
              </a:rPr>
              <a:t>take a random sample of 2500 and find 50 with the genotype. </a:t>
            </a:r>
          </a:p>
          <a:p>
            <a:r>
              <a:rPr lang="en-US" altLang="en-US" dirty="0" smtClean="0">
                <a:sym typeface="Symbol" panose="05050102010706020507" pitchFamily="18" charset="2"/>
              </a:rPr>
              <a:t>A previous study from the USA estimated </a:t>
            </a:r>
            <a:r>
              <a:rPr lang="en-US" altLang="en-US" dirty="0">
                <a:sym typeface="Symbol" panose="05050102010706020507" pitchFamily="18" charset="2"/>
              </a:rPr>
              <a:t> </a:t>
            </a:r>
            <a:r>
              <a:rPr lang="en-US" altLang="en-US" dirty="0" smtClean="0">
                <a:sym typeface="Symbol" panose="05050102010706020507" pitchFamily="18" charset="2"/>
              </a:rPr>
              <a:t>to have a mean 0.06 and </a:t>
            </a:r>
            <a:r>
              <a:rPr lang="en-US" altLang="en-US" dirty="0" err="1" smtClean="0">
                <a:sym typeface="Symbol" panose="05050102010706020507" pitchFamily="18" charset="2"/>
              </a:rPr>
              <a:t>s.d</a:t>
            </a:r>
            <a:r>
              <a:rPr lang="en-US" altLang="en-US" dirty="0" smtClean="0">
                <a:sym typeface="Symbol" panose="05050102010706020507" pitchFamily="18" charset="2"/>
              </a:rPr>
              <a:t> of 0.0106</a:t>
            </a:r>
            <a:br>
              <a:rPr lang="en-US" altLang="en-US" dirty="0" smtClean="0">
                <a:sym typeface="Symbol" panose="05050102010706020507" pitchFamily="18" charset="2"/>
              </a:rPr>
            </a:br>
            <a:r>
              <a:rPr lang="en-US" altLang="en-US" dirty="0" smtClean="0">
                <a:sym typeface="Symbol" panose="05050102010706020507" pitchFamily="18" charset="2"/>
              </a:rPr>
              <a:t>(i.e. P</a:t>
            </a:r>
            <a:r>
              <a:rPr lang="en-US" altLang="en-US" dirty="0">
                <a:sym typeface="Symbol" panose="05050102010706020507" pitchFamily="18" charset="2"/>
              </a:rPr>
              <a:t>() is beta distribution with =30 and =</a:t>
            </a:r>
            <a:r>
              <a:rPr lang="en-US" altLang="en-US" dirty="0" smtClean="0">
                <a:sym typeface="Symbol" panose="05050102010706020507" pitchFamily="18" charset="2"/>
              </a:rPr>
              <a:t>470). </a:t>
            </a:r>
            <a:endParaRPr lang="en-US" altLang="en-US" dirty="0">
              <a:sym typeface="Symbol" panose="05050102010706020507" pitchFamily="18" charset="2"/>
            </a:endParaRPr>
          </a:p>
          <a:p>
            <a:r>
              <a:rPr lang="en-US" altLang="en-US" dirty="0">
                <a:sym typeface="Symbol" panose="05050102010706020507" pitchFamily="18" charset="2"/>
              </a:rPr>
              <a:t>Calculate the posterior </a:t>
            </a:r>
            <a:r>
              <a:rPr lang="en-US" altLang="en-US" dirty="0" smtClean="0">
                <a:sym typeface="Symbol" panose="05050102010706020507" pitchFamily="18" charset="2"/>
              </a:rPr>
              <a:t>distribution, </a:t>
            </a:r>
            <a:r>
              <a:rPr lang="en-US" altLang="en-US" dirty="0">
                <a:sym typeface="Symbol" panose="05050102010706020507" pitchFamily="18" charset="2"/>
              </a:rPr>
              <a:t>P(|data).</a:t>
            </a:r>
          </a:p>
          <a:p>
            <a:endParaRPr lang="en-US" dirty="0"/>
          </a:p>
        </p:txBody>
      </p:sp>
    </p:spTree>
    <p:extLst>
      <p:ext uri="{BB962C8B-B14F-4D97-AF65-F5344CB8AC3E}">
        <p14:creationId xmlns:p14="http://schemas.microsoft.com/office/powerpoint/2010/main" val="13431457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Conjugate priors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b="0" dirty="0" smtClean="0">
                    <a:latin typeface="Calibri" panose="020F0502020204030204" pitchFamily="34" charset="0"/>
                  </a:rPr>
                  <a:t>Likelihood: binomial (N = 2500, </a:t>
                </a:r>
                <a:r>
                  <a:rPr lang="en-US" sz="2400" b="0" i="1" dirty="0" smtClean="0">
                    <a:latin typeface="Calibri" panose="020F0502020204030204" pitchFamily="34" charset="0"/>
                  </a:rPr>
                  <a:t>x</a:t>
                </a:r>
                <a:r>
                  <a:rPr lang="en-US" sz="2400" b="0" dirty="0" smtClean="0">
                    <a:latin typeface="Calibri" panose="020F0502020204030204" pitchFamily="34" charset="0"/>
                  </a:rPr>
                  <a:t> = 50)</a:t>
                </a: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𝐷</m:t>
                          </m:r>
                        </m:e>
                        <m:e>
                          <m:r>
                            <a:rPr lang="en-US" sz="2800" b="0" i="1" smtClean="0">
                              <a:latin typeface="Cambria Math" panose="02040503050406030204" pitchFamily="18" charset="0"/>
                              <a:ea typeface="Cambria Math" panose="02040503050406030204" pitchFamily="18" charset="0"/>
                            </a:rPr>
                            <m:t>𝜃</m:t>
                          </m:r>
                        </m:e>
                      </m:d>
                      <m:r>
                        <a:rPr lang="en-US" sz="2800" b="0" i="1" smtClean="0">
                          <a:latin typeface="Cambria Math" panose="02040503050406030204" pitchFamily="18" charset="0"/>
                          <a:ea typeface="Cambria Math" panose="02040503050406030204" pitchFamily="18" charset="0"/>
                        </a:rPr>
                        <m:t>=</m:t>
                      </m:r>
                      <m:d>
                        <m:dPr>
                          <m:ctrlPr>
                            <a:rPr lang="en-US" sz="2800" b="0" i="1" smtClean="0">
                              <a:latin typeface="Cambria Math" panose="02040503050406030204" pitchFamily="18" charset="0"/>
                              <a:ea typeface="Cambria Math" panose="02040503050406030204" pitchFamily="18" charset="0"/>
                            </a:rPr>
                          </m:ctrlPr>
                        </m:dPr>
                        <m:e>
                          <m:f>
                            <m:fPr>
                              <m:ctrlPr>
                                <a:rPr lang="en-US" sz="2800" b="0" i="1" smtClean="0">
                                  <a:latin typeface="Cambria Math" panose="02040503050406030204" pitchFamily="18" charset="0"/>
                                  <a:ea typeface="Cambria Math" panose="02040503050406030204" pitchFamily="18" charset="0"/>
                                </a:rPr>
                              </m:ctrlPr>
                            </m:fPr>
                            <m:num>
                              <m:r>
                                <a:rPr lang="en-US" sz="2800" b="0" i="1" smtClean="0">
                                  <a:latin typeface="Cambria Math" panose="02040503050406030204" pitchFamily="18" charset="0"/>
                                  <a:ea typeface="Cambria Math" panose="02040503050406030204" pitchFamily="18" charset="0"/>
                                </a:rPr>
                                <m:t>𝑛</m:t>
                              </m:r>
                            </m:num>
                            <m:den>
                              <m:r>
                                <a:rPr lang="en-US" sz="2800" b="0" i="1" smtClean="0">
                                  <a:latin typeface="Cambria Math" panose="02040503050406030204" pitchFamily="18" charset="0"/>
                                  <a:ea typeface="Cambria Math" panose="02040503050406030204" pitchFamily="18" charset="0"/>
                                </a:rPr>
                                <m:t>𝑥</m:t>
                              </m:r>
                            </m:den>
                          </m:f>
                        </m:e>
                      </m:d>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𝜃</m:t>
                          </m:r>
                        </m:e>
                        <m:sup>
                          <m:r>
                            <a:rPr lang="en-US" sz="2800" b="0" i="1" smtClean="0">
                              <a:latin typeface="Cambria Math" panose="02040503050406030204" pitchFamily="18" charset="0"/>
                              <a:ea typeface="Cambria Math" panose="02040503050406030204" pitchFamily="18" charset="0"/>
                            </a:rPr>
                            <m:t>𝑥</m:t>
                          </m:r>
                        </m:sup>
                      </m:sSup>
                      <m:sSup>
                        <m:sSupPr>
                          <m:ctrlPr>
                            <a:rPr lang="en-US" sz="2800" i="1">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m:t>
                          </m:r>
                        </m:e>
                        <m:sup>
                          <m:r>
                            <a:rPr lang="en-US" sz="2800" b="0" i="1" smtClean="0">
                              <a:latin typeface="Cambria Math" panose="02040503050406030204" pitchFamily="18" charset="0"/>
                              <a:ea typeface="Cambria Math" panose="02040503050406030204" pitchFamily="18" charset="0"/>
                            </a:rPr>
                            <m:t>𝑁</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sup>
                      </m:sSup>
                    </m:oMath>
                  </m:oMathPara>
                </a14:m>
                <a:endParaRPr lang="en-US" sz="2800" dirty="0" smtClean="0"/>
              </a:p>
              <a:p>
                <a:r>
                  <a:rPr lang="en-US" sz="2400" dirty="0" smtClean="0"/>
                  <a:t>Prior: beta (</a:t>
                </a:r>
                <a14:m>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=30, </m:t>
                    </m:r>
                    <m:r>
                      <a:rPr lang="en-US" sz="2400" b="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=470</m:t>
                    </m:r>
                  </m:oMath>
                </a14:m>
                <a:r>
                  <a:rPr lang="en-US" sz="2400" dirty="0" smtClean="0"/>
                  <a:t>)</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 </m:t>
                          </m:r>
                          <m:r>
                            <a:rPr lang="en-US" sz="2800" i="1">
                              <a:latin typeface="Cambria Math" panose="02040503050406030204" pitchFamily="18" charset="0"/>
                              <a:ea typeface="Cambria Math" panose="02040503050406030204" pitchFamily="18" charset="0"/>
                            </a:rPr>
                            <m:t>𝛽</m:t>
                          </m:r>
                        </m:e>
                      </m:d>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r>
                            <m:rPr>
                              <m:sty m:val="p"/>
                            </m:rPr>
                            <a:rPr lang="el-GR" sz="2800" i="1">
                              <a:latin typeface="Cambria Math" panose="02040503050406030204" pitchFamily="18" charset="0"/>
                              <a:ea typeface="Cambria Math" panose="02040503050406030204" pitchFamily="18" charset="0"/>
                            </a:rPr>
                            <m:t>Γ</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num>
                        <m:den>
                          <m:r>
                            <m:rPr>
                              <m:sty m:val="p"/>
                            </m:rPr>
                            <a:rPr lang="el-GR" sz="2800" i="1">
                              <a:latin typeface="Cambria Math" panose="02040503050406030204" pitchFamily="18" charset="0"/>
                              <a:ea typeface="Cambria Math" panose="02040503050406030204" pitchFamily="18" charset="0"/>
                            </a:rPr>
                            <m:t>Γ</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Γ</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m:t>
                          </m:r>
                        </m:den>
                      </m:f>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𝜃</m:t>
                          </m:r>
                        </m:e>
                        <m:sup>
                          <m:r>
                            <a:rPr lang="en-US" sz="2800" i="1">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−1</m:t>
                          </m:r>
                        </m:sup>
                      </m:sSup>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𝜃</m:t>
                          </m:r>
                          <m:r>
                            <a:rPr lang="en-US" sz="2800" i="1">
                              <a:latin typeface="Cambria Math" panose="02040503050406030204" pitchFamily="18" charset="0"/>
                              <a:ea typeface="Cambria Math" panose="02040503050406030204" pitchFamily="18" charset="0"/>
                            </a:rPr>
                            <m:t>)</m:t>
                          </m:r>
                        </m:e>
                        <m:sup>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−1</m:t>
                          </m:r>
                        </m:sup>
                      </m:sSup>
                    </m:oMath>
                  </m:oMathPara>
                </a14:m>
                <a:endParaRPr lang="en-US" sz="2800" dirty="0"/>
              </a:p>
              <a:p>
                <a:endParaRPr lang="en-US" sz="2000" dirty="0" smtClean="0"/>
              </a:p>
              <a:p>
                <a:r>
                  <a:rPr lang="en-US" sz="2400" dirty="0" smtClean="0"/>
                  <a:t>If we ignore terms that do not </a:t>
                </a:r>
                <a:r>
                  <a:rPr lang="en-US" sz="2400" dirty="0"/>
                  <a:t>depend on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endParaRPr lang="en-US" sz="2400" dirty="0" smtClean="0"/>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𝑃</m:t>
                      </m:r>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𝜃</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𝑁</m:t>
                          </m:r>
                        </m:e>
                      </m:d>
                      <m:r>
                        <a:rPr lang="en-US" sz="2800" i="1" smtClean="0">
                          <a:latin typeface="Cambria Math" panose="02040503050406030204" pitchFamily="18" charset="0"/>
                          <a:ea typeface="Cambria Math" panose="02040503050406030204" pitchFamily="18" charset="0"/>
                        </a:rPr>
                        <m:t>∝</m:t>
                      </m:r>
                      <m:sSup>
                        <m:sSupPr>
                          <m:ctrlPr>
                            <a:rPr lang="en-US" sz="2800" i="1">
                              <a:latin typeface="Cambria Math" panose="02040503050406030204" pitchFamily="18" charset="0"/>
                              <a:ea typeface="Cambria Math" panose="02040503050406030204" pitchFamily="18" charset="0"/>
                            </a:rPr>
                          </m:ctrlPr>
                        </m:sSup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𝜃</m:t>
                              </m:r>
                            </m:e>
                            <m:sup>
                              <m:r>
                                <a:rPr lang="en-US" sz="2800" i="1">
                                  <a:latin typeface="Cambria Math" panose="02040503050406030204" pitchFamily="18" charset="0"/>
                                  <a:ea typeface="Cambria Math" panose="02040503050406030204" pitchFamily="18" charset="0"/>
                                </a:rPr>
                                <m:t>𝑥</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𝜃</m:t>
                                  </m:r>
                                </m:e>
                              </m:d>
                            </m:e>
                            <m:sup>
                              <m:r>
                                <a:rPr lang="en-US" sz="2800" i="1">
                                  <a:latin typeface="Cambria Math" panose="02040503050406030204" pitchFamily="18" charset="0"/>
                                  <a:ea typeface="Cambria Math" panose="02040503050406030204" pitchFamily="18" charset="0"/>
                                </a:rPr>
                                <m:t>𝑁</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sup>
                          </m:sSup>
                          <m:r>
                            <a:rPr lang="en-US" sz="2800" i="1">
                              <a:latin typeface="Cambria Math" panose="02040503050406030204" pitchFamily="18" charset="0"/>
                              <a:ea typeface="Cambria Math" panose="02040503050406030204" pitchFamily="18" charset="0"/>
                            </a:rPr>
                            <m:t>𝜃</m:t>
                          </m:r>
                        </m:e>
                        <m:sup>
                          <m:r>
                            <a:rPr lang="en-US" sz="2800" i="1">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−1</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𝜃</m:t>
                              </m:r>
                            </m:e>
                          </m:d>
                        </m:e>
                        <m:sup>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−1</m:t>
                          </m:r>
                        </m:sup>
                      </m:sSup>
                    </m:oMath>
                  </m:oMathPara>
                </a14:m>
                <a:endParaRPr lang="en-US" sz="2800" dirty="0" smtClean="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ea typeface="Cambria Math" panose="02040503050406030204" pitchFamily="18" charset="0"/>
                        </a:rPr>
                        <m:t>       =</m:t>
                      </m:r>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𝜃</m:t>
                          </m:r>
                        </m:e>
                        <m:sup>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𝛼</m:t>
                          </m:r>
                          <m:r>
                            <a:rPr lang="en-US" sz="2800" i="1">
                              <a:latin typeface="Cambria Math" panose="02040503050406030204" pitchFamily="18" charset="0"/>
                              <a:ea typeface="Cambria Math" panose="02040503050406030204" pitchFamily="18" charset="0"/>
                            </a:rPr>
                            <m:t>−1</m:t>
                          </m:r>
                        </m:sup>
                      </m:sSup>
                      <m:sSup>
                        <m:sSupPr>
                          <m:ctrlPr>
                            <a:rPr lang="en-US" sz="2800" i="1">
                              <a:latin typeface="Cambria Math" panose="02040503050406030204" pitchFamily="18" charset="0"/>
                              <a:ea typeface="Cambria Math" panose="02040503050406030204" pitchFamily="18" charset="0"/>
                            </a:rPr>
                          </m:ctrlPr>
                        </m:sSupPr>
                        <m:e>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1−</m:t>
                              </m:r>
                              <m:r>
                                <a:rPr lang="en-US" sz="2800" i="1">
                                  <a:latin typeface="Cambria Math" panose="02040503050406030204" pitchFamily="18" charset="0"/>
                                  <a:ea typeface="Cambria Math" panose="02040503050406030204" pitchFamily="18" charset="0"/>
                                </a:rPr>
                                <m:t>𝜃</m:t>
                              </m:r>
                            </m:e>
                          </m:d>
                        </m:e>
                        <m:sup>
                          <m:r>
                            <a:rPr lang="en-US" sz="2800" i="1">
                              <a:latin typeface="Cambria Math" panose="02040503050406030204" pitchFamily="18" charset="0"/>
                              <a:ea typeface="Cambria Math" panose="02040503050406030204" pitchFamily="18" charset="0"/>
                            </a:rPr>
                            <m:t>𝑁</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i="1">
                              <a:latin typeface="Cambria Math" panose="02040503050406030204" pitchFamily="18" charset="0"/>
                              <a:ea typeface="Cambria Math" panose="02040503050406030204" pitchFamily="18" charset="0"/>
                            </a:rPr>
                            <m:t>−1</m:t>
                          </m:r>
                        </m:sup>
                      </m:sSup>
                    </m:oMath>
                  </m:oMathPara>
                </a14:m>
                <a:endParaRPr lang="en-US" sz="2800" dirty="0"/>
              </a:p>
              <a:p>
                <a:endParaRPr lang="en-US" sz="2400" dirty="0" smtClean="0"/>
              </a:p>
              <a:p>
                <a:r>
                  <a:rPr lang="en-US" sz="2400" dirty="0" smtClean="0"/>
                  <a:t>Which is the kernel of another beta distribution.</a:t>
                </a:r>
              </a:p>
              <a:p>
                <a:pPr marL="0" indent="0">
                  <a:buNone/>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𝜃</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𝑁</m:t>
                      </m:r>
                      <m:r>
                        <a:rPr lang="en-US" sz="2800" b="0" i="1" smtClean="0">
                          <a:latin typeface="Cambria Math" panose="02040503050406030204" pitchFamily="18" charset="0"/>
                          <a:ea typeface="Cambria Math" panose="02040503050406030204" pitchFamily="18" charset="0"/>
                        </a:rPr>
                        <m:t> </m:t>
                      </m:r>
                      <m:r>
                        <a:rPr lang="en-US" sz="280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 </m:t>
                      </m:r>
                      <m:r>
                        <a:rPr lang="en-US" sz="2800" b="0" i="1" smtClean="0">
                          <a:latin typeface="Cambria Math" panose="02040503050406030204" pitchFamily="18" charset="0"/>
                          <a:ea typeface="Cambria Math" panose="02040503050406030204" pitchFamily="18" charset="0"/>
                        </a:rPr>
                        <m:t>𝐵𝑒𝑡𝑎</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𝛼</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𝑁</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oMath>
                  </m:oMathPara>
                </a14:m>
                <a:endParaRPr lang="en-US" sz="2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63" t="-873"/>
                </a:stretch>
              </a:blipFill>
            </p:spPr>
            <p:txBody>
              <a:bodyPr/>
              <a:lstStyle/>
              <a:p>
                <a:r>
                  <a:rPr lang="en-US">
                    <a:noFill/>
                  </a:rPr>
                  <a:t> </a:t>
                </a:r>
              </a:p>
            </p:txBody>
          </p:sp>
        </mc:Fallback>
      </mc:AlternateContent>
    </p:spTree>
    <p:extLst>
      <p:ext uri="{BB962C8B-B14F-4D97-AF65-F5344CB8AC3E}">
        <p14:creationId xmlns:p14="http://schemas.microsoft.com/office/powerpoint/2010/main" val="1253150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 Conjugate priors</a:t>
            </a:r>
          </a:p>
        </p:txBody>
      </p:sp>
      <p:sp>
        <p:nvSpPr>
          <p:cNvPr id="3" name="Content Placeholder 2"/>
          <p:cNvSpPr>
            <a:spLocks noGrp="1"/>
          </p:cNvSpPr>
          <p:nvPr>
            <p:ph idx="1"/>
          </p:nvPr>
        </p:nvSpPr>
        <p:spPr>
          <a:xfrm>
            <a:off x="457200" y="4998128"/>
            <a:ext cx="8229600" cy="1859871"/>
          </a:xfrm>
        </p:spPr>
        <p:txBody>
          <a:bodyPr>
            <a:normAutofit fontScale="85000" lnSpcReduction="20000"/>
          </a:bodyPr>
          <a:lstStyle/>
          <a:p>
            <a:r>
              <a:rPr lang="en-US" dirty="0" smtClean="0"/>
              <a:t>The prior has been updated by the data.</a:t>
            </a:r>
          </a:p>
          <a:p>
            <a:r>
              <a:rPr lang="en-US" altLang="en-US" dirty="0">
                <a:sym typeface="Symbol" panose="05050102010706020507" pitchFamily="18" charset="2"/>
              </a:rPr>
              <a:t>Conjugate priors / likelihoods are not available for </a:t>
            </a:r>
            <a:r>
              <a:rPr lang="en-US" altLang="en-US" dirty="0" smtClean="0">
                <a:sym typeface="Symbol" panose="05050102010706020507" pitchFamily="18" charset="2"/>
              </a:rPr>
              <a:t>many of </a:t>
            </a:r>
            <a:r>
              <a:rPr lang="en-US" altLang="en-US" dirty="0">
                <a:sym typeface="Symbol" panose="05050102010706020507" pitchFamily="18" charset="2"/>
              </a:rPr>
              <a:t>the management-related problems we </a:t>
            </a:r>
            <a:r>
              <a:rPr lang="en-US" altLang="en-US" dirty="0" smtClean="0">
                <a:sym typeface="Symbol" panose="05050102010706020507" pitchFamily="18" charset="2"/>
              </a:rPr>
              <a:t>are </a:t>
            </a:r>
            <a:r>
              <a:rPr lang="en-US" altLang="en-US" dirty="0">
                <a:sym typeface="Symbol" panose="05050102010706020507" pitchFamily="18" charset="2"/>
              </a:rPr>
              <a:t>interested </a:t>
            </a:r>
            <a:r>
              <a:rPr lang="en-US" altLang="en-US" dirty="0" smtClean="0">
                <a:sym typeface="Symbol" panose="05050102010706020507" pitchFamily="18" charset="2"/>
              </a:rPr>
              <a:t>in, and so we rely on numerical methods to approximate the posterior.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014" y="782886"/>
            <a:ext cx="5191972" cy="4037689"/>
          </a:xfrm>
          <a:prstGeom prst="rect">
            <a:avLst/>
          </a:prstGeom>
        </p:spPr>
      </p:pic>
    </p:spTree>
    <p:extLst>
      <p:ext uri="{BB962C8B-B14F-4D97-AF65-F5344CB8AC3E}">
        <p14:creationId xmlns:p14="http://schemas.microsoft.com/office/powerpoint/2010/main" val="27184147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Assigning Probabilities to </a:t>
            </a:r>
            <a:r>
              <a:rPr lang="en-US" dirty="0" smtClean="0"/>
              <a:t>Models, Bayes Factors</a:t>
            </a:r>
            <a:endParaRPr lang="en-US" dirty="0"/>
          </a:p>
        </p:txBody>
      </p:sp>
      <p:sp>
        <p:nvSpPr>
          <p:cNvPr id="3" name="Content Placeholder 2"/>
          <p:cNvSpPr>
            <a:spLocks noGrp="1"/>
          </p:cNvSpPr>
          <p:nvPr>
            <p:ph idx="1"/>
          </p:nvPr>
        </p:nvSpPr>
        <p:spPr/>
        <p:txBody>
          <a:bodyPr>
            <a:normAutofit/>
          </a:bodyPr>
          <a:lstStyle/>
          <a:p>
            <a:r>
              <a:rPr lang="en-US" dirty="0"/>
              <a:t>To compare models A and B. </a:t>
            </a:r>
          </a:p>
          <a:p>
            <a:r>
              <a:rPr lang="en-US" dirty="0" smtClean="0"/>
              <a:t>Calculate </a:t>
            </a:r>
            <a:r>
              <a:rPr lang="en-US" dirty="0"/>
              <a:t>the Bayes </a:t>
            </a:r>
            <a:r>
              <a:rPr lang="en-US" dirty="0" smtClean="0"/>
              <a:t>factor, K:</a:t>
            </a:r>
            <a:endParaRPr lang="en-US" dirty="0"/>
          </a:p>
          <a:p>
            <a:endParaRPr lang="en-US" dirty="0"/>
          </a:p>
          <a:p>
            <a:endParaRPr lang="en-US" dirty="0"/>
          </a:p>
          <a:p>
            <a:r>
              <a:rPr lang="en-US" dirty="0"/>
              <a:t>The information to select among models depends on the ratio of the posterior to the prior </a:t>
            </a:r>
            <a:r>
              <a:rPr lang="en-US" dirty="0" smtClean="0"/>
              <a:t>odds.</a:t>
            </a:r>
            <a:endParaRPr lang="en-US" dirty="0"/>
          </a:p>
          <a:p>
            <a:endParaRPr lang="en-US" dirty="0"/>
          </a:p>
        </p:txBody>
      </p:sp>
      <p:pic>
        <p:nvPicPr>
          <p:cNvPr id="6" name="Picture 5" descr="Screen Shot 2015-11-16 at 11.58.38 PM.png"/>
          <p:cNvPicPr>
            <a:picLocks noChangeAspect="1"/>
          </p:cNvPicPr>
          <p:nvPr/>
        </p:nvPicPr>
        <p:blipFill rotWithShape="1">
          <a:blip r:embed="rId2">
            <a:extLst>
              <a:ext uri="{28A0092B-C50C-407E-A947-70E740481C1C}">
                <a14:useLocalDpi xmlns:a14="http://schemas.microsoft.com/office/drawing/2010/main" val="0"/>
              </a:ext>
            </a:extLst>
          </a:blip>
          <a:srcRect t="10029" b="-10029"/>
          <a:stretch/>
        </p:blipFill>
        <p:spPr>
          <a:xfrm>
            <a:off x="1511468" y="2388500"/>
            <a:ext cx="6034541" cy="989034"/>
          </a:xfrm>
          <a:prstGeom prst="rect">
            <a:avLst/>
          </a:prstGeom>
        </p:spPr>
      </p:pic>
      <p:pic>
        <p:nvPicPr>
          <p:cNvPr id="7" name="Picture 6" descr="Screen Shot 2015-11-17 at 12.00.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518" y="4567834"/>
            <a:ext cx="4445491" cy="2178512"/>
          </a:xfrm>
          <a:prstGeom prst="rect">
            <a:avLst/>
          </a:prstGeom>
        </p:spPr>
      </p:pic>
    </p:spTree>
    <p:extLst>
      <p:ext uri="{BB962C8B-B14F-4D97-AF65-F5344CB8AC3E}">
        <p14:creationId xmlns:p14="http://schemas.microsoft.com/office/powerpoint/2010/main" val="2907099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Assigning Probabilities to </a:t>
            </a:r>
            <a:r>
              <a:rPr lang="en-US" altLang="en-US" dirty="0" smtClean="0"/>
              <a:t>Models</a:t>
            </a:r>
            <a:r>
              <a:rPr lang="en-US" altLang="en-US" dirty="0"/>
              <a:t> </a:t>
            </a:r>
            <a:r>
              <a:rPr lang="en-US" altLang="en-US" sz="3200" dirty="0" smtClean="0"/>
              <a:t>(</a:t>
            </a:r>
            <a:r>
              <a:rPr lang="en-US" altLang="en-US" sz="3200" dirty="0"/>
              <a:t>DIC)</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a:t>
            </a:r>
            <a:r>
              <a:rPr lang="en-US" dirty="0" err="1" smtClean="0"/>
              <a:t>Spiegelhalter</a:t>
            </a:r>
            <a:r>
              <a:rPr lang="en-US" dirty="0" smtClean="0"/>
              <a:t> et al. 2002]</a:t>
            </a:r>
          </a:p>
          <a:p>
            <a:r>
              <a:rPr lang="en-US" dirty="0" smtClean="0"/>
              <a:t>DIC </a:t>
            </a:r>
            <a:r>
              <a:rPr lang="en-US" dirty="0"/>
              <a:t>is a </a:t>
            </a:r>
            <a:r>
              <a:rPr lang="en-US" dirty="0" smtClean="0"/>
              <a:t>Bayesian analogue </a:t>
            </a:r>
            <a:r>
              <a:rPr lang="en-US" dirty="0"/>
              <a:t>of AIC and is generally </a:t>
            </a:r>
            <a:r>
              <a:rPr lang="en-US" dirty="0" smtClean="0"/>
              <a:t>calculated </a:t>
            </a:r>
            <a:r>
              <a:rPr lang="en-US" dirty="0"/>
              <a:t>using samples from the posterior distribution</a:t>
            </a:r>
            <a:r>
              <a:rPr lang="en-US" dirty="0" smtClean="0"/>
              <a:t>:</a:t>
            </a:r>
          </a:p>
          <a:p>
            <a:r>
              <a:rPr lang="en-US" dirty="0" smtClean="0"/>
              <a:t>Where 					 is the ‘effective number of parameters’.</a:t>
            </a:r>
            <a:endParaRPr lang="en-US" dirty="0"/>
          </a:p>
          <a:p>
            <a:r>
              <a:rPr lang="en-US" i="1" dirty="0" err="1" smtClean="0"/>
              <a:t>pD</a:t>
            </a:r>
            <a:r>
              <a:rPr lang="en-US" dirty="0" smtClean="0"/>
              <a:t> </a:t>
            </a:r>
            <a:r>
              <a:rPr lang="en-US" dirty="0"/>
              <a:t>may be much smaller than the actual number of </a:t>
            </a:r>
            <a:r>
              <a:rPr lang="en-US" dirty="0" smtClean="0"/>
              <a:t>parameters </a:t>
            </a:r>
            <a:r>
              <a:rPr lang="en-US" dirty="0"/>
              <a:t>because of the impact of the </a:t>
            </a:r>
            <a:r>
              <a:rPr lang="en-US" dirty="0" smtClean="0"/>
              <a:t>priors. </a:t>
            </a:r>
          </a:p>
          <a:p>
            <a:r>
              <a:rPr lang="en-US" dirty="0" smtClean="0"/>
              <a:t>The </a:t>
            </a:r>
            <a:r>
              <a:rPr lang="en-US" dirty="0"/>
              <a:t>posterior mean may be an inappropriate measure</a:t>
            </a:r>
            <a:r>
              <a:rPr lang="en-US" dirty="0" smtClean="0"/>
              <a:t>.</a:t>
            </a:r>
          </a:p>
          <a:p>
            <a:endParaRPr lang="en-US" dirty="0"/>
          </a:p>
          <a:p>
            <a:endParaRPr lang="en-US" dirty="0"/>
          </a:p>
        </p:txBody>
      </p:sp>
      <p:pic>
        <p:nvPicPr>
          <p:cNvPr id="7" name="Picture 6" descr="Screen Shot 2015-11-17 at 12.04.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7069" y="2472533"/>
            <a:ext cx="2828946" cy="546501"/>
          </a:xfrm>
          <a:prstGeom prst="rect">
            <a:avLst/>
          </a:prstGeom>
        </p:spPr>
      </p:pic>
      <p:pic>
        <p:nvPicPr>
          <p:cNvPr id="8" name="Picture 7" descr="Screen Shot 2015-11-17 at 12.04.1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322" y="2989575"/>
            <a:ext cx="2042307" cy="487715"/>
          </a:xfrm>
          <a:prstGeom prst="rect">
            <a:avLst/>
          </a:prstGeom>
        </p:spPr>
      </p:pic>
    </p:spTree>
    <p:extLst>
      <p:ext uri="{BB962C8B-B14F-4D97-AF65-F5344CB8AC3E}">
        <p14:creationId xmlns:p14="http://schemas.microsoft.com/office/powerpoint/2010/main" val="4244024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Assigning Probabilities </a:t>
            </a:r>
            <a:r>
              <a:rPr lang="en-US" dirty="0" smtClean="0"/>
              <a:t>(</a:t>
            </a:r>
            <a:r>
              <a:rPr lang="en-US" dirty="0"/>
              <a:t>Alternative </a:t>
            </a:r>
            <a:r>
              <a:rPr lang="en-US" dirty="0" smtClean="0"/>
              <a:t>approaches)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Alternatives / </a:t>
            </a:r>
            <a:r>
              <a:rPr lang="en-US" dirty="0" err="1"/>
              <a:t>frequentist</a:t>
            </a:r>
            <a:r>
              <a:rPr lang="en-US" dirty="0"/>
              <a:t> methods:</a:t>
            </a:r>
          </a:p>
          <a:p>
            <a:r>
              <a:rPr lang="en-US" dirty="0"/>
              <a:t>The 95% confidence interval for a regression slope does not claim there is a 95% probability that the slope is in that range; rather only that if the experiment was repeated many times, 95% of the times the estimated slope would be in that range.</a:t>
            </a:r>
          </a:p>
          <a:p>
            <a:r>
              <a:rPr lang="en-US" dirty="0"/>
              <a:t>Bootstrapping: </a:t>
            </a:r>
          </a:p>
          <a:p>
            <a:pPr lvl="1"/>
            <a:r>
              <a:rPr lang="en-US" dirty="0"/>
              <a:t>easy to do (except for convergence to local minima);</a:t>
            </a:r>
          </a:p>
          <a:p>
            <a:pPr lvl="1"/>
            <a:r>
              <a:rPr lang="en-US" dirty="0"/>
              <a:t>doesn’t provide the probability of alternative hypotheses; </a:t>
            </a:r>
          </a:p>
          <a:p>
            <a:pPr lvl="1"/>
            <a:r>
              <a:rPr lang="en-US" dirty="0"/>
              <a:t>no way to formally incorporate priors / auxiliary information (see Poole et al. 1999); and</a:t>
            </a:r>
          </a:p>
          <a:p>
            <a:pPr lvl="1"/>
            <a:r>
              <a:rPr lang="en-US" dirty="0"/>
              <a:t>no way to assign probabilities to models.</a:t>
            </a:r>
          </a:p>
          <a:p>
            <a:r>
              <a:rPr lang="en-US" dirty="0"/>
              <a:t>Likelihood profile:</a:t>
            </a:r>
          </a:p>
          <a:p>
            <a:pPr lvl="1"/>
            <a:r>
              <a:rPr lang="en-US" dirty="0"/>
              <a:t>very computationally intensive and does not (without considerable effort and careful wording) provide the input needed to conduct projections.</a:t>
            </a:r>
          </a:p>
          <a:p>
            <a:endParaRPr lang="en-US" dirty="0"/>
          </a:p>
        </p:txBody>
      </p:sp>
    </p:spTree>
    <p:extLst>
      <p:ext uri="{BB962C8B-B14F-4D97-AF65-F5344CB8AC3E}">
        <p14:creationId xmlns:p14="http://schemas.microsoft.com/office/powerpoint/2010/main" val="1012088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Priors</a:t>
            </a:r>
            <a:endParaRPr lang="en-US" dirty="0"/>
          </a:p>
        </p:txBody>
      </p:sp>
      <p:sp>
        <p:nvSpPr>
          <p:cNvPr id="3" name="Content Placeholder 2"/>
          <p:cNvSpPr>
            <a:spLocks noGrp="1"/>
          </p:cNvSpPr>
          <p:nvPr>
            <p:ph idx="1"/>
          </p:nvPr>
        </p:nvSpPr>
        <p:spPr/>
        <p:txBody>
          <a:bodyPr>
            <a:normAutofit lnSpcReduction="10000"/>
          </a:bodyPr>
          <a:lstStyle/>
          <a:p>
            <a:r>
              <a:rPr lang="en-US" dirty="0"/>
              <a:t>Negatives:</a:t>
            </a:r>
          </a:p>
          <a:p>
            <a:pPr lvl="1"/>
            <a:r>
              <a:rPr lang="en-US" dirty="0"/>
              <a:t>Subjective and potentially influential. </a:t>
            </a:r>
          </a:p>
          <a:p>
            <a:pPr lvl="1"/>
            <a:r>
              <a:rPr lang="en-US" dirty="0"/>
              <a:t>Priors are often selected to be “non informative”, but no prior is really non-informative.</a:t>
            </a:r>
          </a:p>
          <a:p>
            <a:r>
              <a:rPr lang="en-US" dirty="0"/>
              <a:t>Positives:</a:t>
            </a:r>
          </a:p>
          <a:p>
            <a:pPr lvl="1"/>
            <a:r>
              <a:rPr lang="en-US" dirty="0"/>
              <a:t>Without them, we cannot calculate the probability of alternative hypotheses!</a:t>
            </a:r>
          </a:p>
          <a:p>
            <a:pPr lvl="1"/>
            <a:r>
              <a:rPr lang="en-US" dirty="0"/>
              <a:t>Increasingly, priors are being based on the results of meta-analysis (“standing on the shoulders of giants”). </a:t>
            </a:r>
          </a:p>
          <a:p>
            <a:pPr lvl="1"/>
            <a:r>
              <a:rPr lang="en-US" dirty="0"/>
              <a:t>Always examine the sensitivity of the results to the subjective priors – this is often minimal.</a:t>
            </a:r>
          </a:p>
          <a:p>
            <a:endParaRPr lang="en-US" dirty="0"/>
          </a:p>
        </p:txBody>
      </p:sp>
    </p:spTree>
    <p:extLst>
      <p:ext uri="{BB962C8B-B14F-4D97-AF65-F5344CB8AC3E}">
        <p14:creationId xmlns:p14="http://schemas.microsoft.com/office/powerpoint/2010/main" val="84591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fontScale="92500" lnSpcReduction="20000"/>
          </a:bodyPr>
          <a:lstStyle/>
          <a:p>
            <a:r>
              <a:rPr lang="en-US" dirty="0" smtClean="0"/>
              <a:t>Intro to Bayesian statistics</a:t>
            </a:r>
            <a:endParaRPr lang="en-US" dirty="0"/>
          </a:p>
          <a:p>
            <a:r>
              <a:rPr lang="en-US" dirty="0" smtClean="0"/>
              <a:t>Bayesian estimation methods</a:t>
            </a:r>
          </a:p>
          <a:p>
            <a:endParaRPr lang="en-US" dirty="0" smtClean="0"/>
          </a:p>
          <a:p>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Lab exercise</a:t>
            </a:r>
          </a:p>
          <a:p>
            <a:r>
              <a:rPr lang="en-US" dirty="0" smtClean="0"/>
              <a:t>Running MCMC in ADMB.</a:t>
            </a:r>
            <a:endParaRPr lang="en-US" dirty="0"/>
          </a:p>
          <a:p>
            <a:r>
              <a:rPr lang="en-US" dirty="0" smtClean="0"/>
              <a:t>Rebuilding analysis – what is the probability of stock recovery under alternative catch scenarios?</a:t>
            </a:r>
            <a:endParaRPr lang="en-US" dirty="0"/>
          </a:p>
        </p:txBody>
      </p:sp>
      <p:pic>
        <p:nvPicPr>
          <p:cNvPr id="5" name="Picture 4"/>
          <p:cNvPicPr>
            <a:picLocks noChangeAspect="1"/>
          </p:cNvPicPr>
          <p:nvPr/>
        </p:nvPicPr>
        <p:blipFill>
          <a:blip r:embed="rId2"/>
          <a:stretch>
            <a:fillRect/>
          </a:stretch>
        </p:blipFill>
        <p:spPr>
          <a:xfrm>
            <a:off x="59351" y="2611645"/>
            <a:ext cx="8695608" cy="1780715"/>
          </a:xfrm>
          <a:prstGeom prst="rect">
            <a:avLst/>
          </a:prstGeom>
        </p:spPr>
      </p:pic>
    </p:spTree>
    <p:extLst>
      <p:ext uri="{BB962C8B-B14F-4D97-AF65-F5344CB8AC3E}">
        <p14:creationId xmlns:p14="http://schemas.microsoft.com/office/powerpoint/2010/main" val="9022940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Numerical methods for Bayesian inference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There are many computer-intensive Monte Carlo procedures for obtaining samples from the posterior distribution.</a:t>
            </a:r>
          </a:p>
          <a:p>
            <a:r>
              <a:rPr lang="en-US" dirty="0" smtClean="0"/>
              <a:t>Obtaining samples from the posterior is useful because:</a:t>
            </a:r>
          </a:p>
          <a:p>
            <a:pPr lvl="1"/>
            <a:r>
              <a:rPr lang="en-US" dirty="0" smtClean="0"/>
              <a:t>it </a:t>
            </a:r>
            <a:r>
              <a:rPr lang="en-US" dirty="0"/>
              <a:t>is necessary to have vectors of parameters to conduct forward projections; </a:t>
            </a:r>
            <a:r>
              <a:rPr lang="en-US" dirty="0" smtClean="0"/>
              <a:t>and</a:t>
            </a:r>
          </a:p>
          <a:p>
            <a:pPr lvl="1"/>
            <a:r>
              <a:rPr lang="en-US" dirty="0" smtClean="0"/>
              <a:t>given </a:t>
            </a:r>
            <a:r>
              <a:rPr lang="en-US" dirty="0"/>
              <a:t>samples from the posterior, it is straightforward to calculate marginal posterior distributions for any quantity of interest</a:t>
            </a:r>
            <a:r>
              <a:rPr lang="en-US" dirty="0" smtClean="0"/>
              <a:t>.</a:t>
            </a:r>
          </a:p>
          <a:p>
            <a:r>
              <a:rPr lang="en-US" dirty="0" smtClean="0"/>
              <a:t>The most common family of methods are Markov Chain Monte Carlo (MCMC), of which there are many flavors/algorithms.</a:t>
            </a:r>
          </a:p>
          <a:p>
            <a:r>
              <a:rPr lang="en-US" dirty="0" smtClean="0"/>
              <a:t>Also: Importance Sampling, including: Sampling-Importance-Resampling (SIR).</a:t>
            </a:r>
            <a:br>
              <a:rPr lang="en-US" dirty="0" smtClean="0"/>
            </a:br>
            <a:r>
              <a:rPr lang="en-US" dirty="0" smtClean="0"/>
              <a:t>Sequential Importance Sampling</a:t>
            </a:r>
          </a:p>
        </p:txBody>
      </p:sp>
    </p:spTree>
    <p:extLst>
      <p:ext uri="{BB962C8B-B14F-4D97-AF65-F5344CB8AC3E}">
        <p14:creationId xmlns:p14="http://schemas.microsoft.com/office/powerpoint/2010/main" val="1393625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fontScale="90000"/>
          </a:bodyPr>
          <a:lstStyle/>
          <a:p>
            <a:pPr eaLnBrk="1" hangingPunct="1"/>
            <a:r>
              <a:rPr lang="en-US" altLang="en-US" sz="4000" dirty="0" smtClean="0"/>
              <a:t>The SIR algorithm</a:t>
            </a:r>
          </a:p>
        </p:txBody>
      </p:sp>
      <p:sp>
        <p:nvSpPr>
          <p:cNvPr id="8195" name="Rectangle 3"/>
          <p:cNvSpPr>
            <a:spLocks noGrp="1" noChangeArrowheads="1"/>
          </p:cNvSpPr>
          <p:nvPr>
            <p:ph type="body" idx="1"/>
          </p:nvPr>
        </p:nvSpPr>
        <p:spPr/>
        <p:txBody>
          <a:bodyPr/>
          <a:lstStyle/>
          <a:p>
            <a:pPr marL="0" indent="0" eaLnBrk="1" hangingPunct="1">
              <a:buNone/>
            </a:pPr>
            <a:r>
              <a:rPr lang="en-US" altLang="en-US" sz="2800" dirty="0"/>
              <a:t>[</a:t>
            </a:r>
            <a:r>
              <a:rPr lang="en-US" altLang="en-US" sz="2800" dirty="0" smtClean="0"/>
              <a:t>e.g. McAllister &amp; </a:t>
            </a:r>
            <a:r>
              <a:rPr lang="en-US" altLang="en-US" sz="2800" dirty="0" err="1" smtClean="0"/>
              <a:t>Ianelli</a:t>
            </a:r>
            <a:r>
              <a:rPr lang="en-US" altLang="en-US" sz="2800" dirty="0" smtClean="0"/>
              <a:t> (1997), Fay &amp; Punt (2006)]</a:t>
            </a:r>
          </a:p>
          <a:p>
            <a:pPr eaLnBrk="1" hangingPunct="1"/>
            <a:endParaRPr lang="en-US" altLang="en-US" sz="2800" dirty="0"/>
          </a:p>
          <a:p>
            <a:pPr eaLnBrk="1" hangingPunct="1"/>
            <a:r>
              <a:rPr lang="en-US" altLang="en-US" sz="2800" dirty="0" smtClean="0"/>
              <a:t>If the posterior was of a standard form (e.g. multivariate normal) we could sample from it directly. This is seldom (never?) the case.</a:t>
            </a:r>
          </a:p>
          <a:p>
            <a:pPr eaLnBrk="1" hangingPunct="1"/>
            <a:r>
              <a:rPr lang="en-US" altLang="en-US" sz="2800" dirty="0" smtClean="0"/>
              <a:t>The SIR algorithm proceeds by sampling from a distribution that is “similar” to the posterior (but easy to sample from) and then modifying the sample so that it reflects a sample from the posterior distribution.</a:t>
            </a:r>
          </a:p>
        </p:txBody>
      </p:sp>
    </p:spTree>
    <p:extLst>
      <p:ext uri="{BB962C8B-B14F-4D97-AF65-F5344CB8AC3E}">
        <p14:creationId xmlns:p14="http://schemas.microsoft.com/office/powerpoint/2010/main" val="10784922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algorithm</a:t>
            </a:r>
            <a:endParaRPr lang="en-US" dirty="0"/>
          </a:p>
        </p:txBody>
      </p:sp>
      <p:sp>
        <p:nvSpPr>
          <p:cNvPr id="3" name="Content Placeholder 2"/>
          <p:cNvSpPr>
            <a:spLocks noGrp="1"/>
          </p:cNvSpPr>
          <p:nvPr>
            <p:ph idx="1"/>
          </p:nvPr>
        </p:nvSpPr>
        <p:spPr>
          <a:xfrm>
            <a:off x="457200" y="1051870"/>
            <a:ext cx="8229600" cy="6219599"/>
          </a:xfrm>
        </p:spPr>
        <p:txBody>
          <a:bodyPr>
            <a:normAutofit lnSpcReduction="10000"/>
          </a:bodyPr>
          <a:lstStyle/>
          <a:p>
            <a:pPr marL="514350" indent="-514350">
              <a:buAutoNum type="arabicPeriod"/>
            </a:pPr>
            <a:r>
              <a:rPr lang="en-US" dirty="0" smtClean="0"/>
              <a:t>Denote </a:t>
            </a:r>
            <a:r>
              <a:rPr lang="en-US" dirty="0"/>
              <a:t>the product of the likelihood function and the </a:t>
            </a:r>
            <a:r>
              <a:rPr lang="en-US" dirty="0" smtClean="0"/>
              <a:t>prior at </a:t>
            </a:r>
            <a:r>
              <a:rPr lang="en-US" dirty="0"/>
              <a:t>some parameter vector </a:t>
            </a:r>
            <a:r>
              <a:rPr lang="en-US" dirty="0" err="1" smtClean="0"/>
              <a:t>θ</a:t>
            </a:r>
            <a:r>
              <a:rPr lang="en-US" dirty="0" smtClean="0"/>
              <a:t> as </a:t>
            </a:r>
            <a:r>
              <a:rPr lang="en-US" dirty="0"/>
              <a:t>G, </a:t>
            </a:r>
            <a:r>
              <a:rPr lang="en-US" dirty="0" err="1"/>
              <a:t>i.e</a:t>
            </a:r>
            <a:r>
              <a:rPr lang="en-US" dirty="0" smtClean="0"/>
              <a:t>:</a:t>
            </a:r>
          </a:p>
          <a:p>
            <a:pPr marL="514350" indent="-514350">
              <a:buAutoNum type="arabicPeriod"/>
            </a:pPr>
            <a:r>
              <a:rPr lang="en-US" altLang="en-US" dirty="0" smtClean="0"/>
              <a:t>Select </a:t>
            </a:r>
            <a:r>
              <a:rPr lang="en-US" altLang="en-US" dirty="0"/>
              <a:t>an importance </a:t>
            </a:r>
            <a:r>
              <a:rPr lang="en-US" altLang="en-US" dirty="0" smtClean="0"/>
              <a:t>function:</a:t>
            </a:r>
          </a:p>
          <a:p>
            <a:pPr marL="514350" indent="-514350">
              <a:buAutoNum type="arabicPeriod"/>
            </a:pPr>
            <a:r>
              <a:rPr lang="en-US" altLang="en-US" dirty="0" smtClean="0"/>
              <a:t>Generate </a:t>
            </a:r>
            <a:r>
              <a:rPr lang="en-US" altLang="en-US" dirty="0"/>
              <a:t>a “large” number of </a:t>
            </a:r>
            <a:r>
              <a:rPr lang="en-US" altLang="en-US" dirty="0" smtClean="0"/>
              <a:t>parameter vectors </a:t>
            </a:r>
            <a:r>
              <a:rPr lang="en-US" altLang="en-US" dirty="0"/>
              <a:t>from the </a:t>
            </a:r>
            <a:r>
              <a:rPr lang="en-US" altLang="en-US" dirty="0" smtClean="0"/>
              <a:t>importance function.</a:t>
            </a:r>
          </a:p>
          <a:p>
            <a:pPr marL="514350" indent="-514350">
              <a:buAutoNum type="arabicPeriod"/>
            </a:pPr>
            <a:r>
              <a:rPr lang="en-US" altLang="en-US" dirty="0" smtClean="0"/>
              <a:t>Calculate </a:t>
            </a:r>
            <a:r>
              <a:rPr lang="en-US" altLang="en-US" dirty="0"/>
              <a:t>the importance </a:t>
            </a:r>
            <a:r>
              <a:rPr lang="en-US" altLang="en-US" dirty="0" smtClean="0"/>
              <a:t>ratio</a:t>
            </a:r>
            <a:r>
              <a:rPr lang="en-US" altLang="en-US" dirty="0"/>
              <a:t> </a:t>
            </a:r>
            <a:r>
              <a:rPr lang="en-US" altLang="en-US" dirty="0" smtClean="0"/>
              <a:t>for each parameter vector:</a:t>
            </a:r>
          </a:p>
          <a:p>
            <a:pPr marL="514350" indent="-514350">
              <a:buAutoNum type="arabicPeriod"/>
            </a:pPr>
            <a:endParaRPr lang="en-US" altLang="en-US" dirty="0" smtClean="0"/>
          </a:p>
          <a:p>
            <a:pPr marL="514350" indent="-514350">
              <a:buAutoNum type="arabicPeriod"/>
            </a:pPr>
            <a:r>
              <a:rPr lang="en-US" altLang="en-US" dirty="0" smtClean="0"/>
              <a:t>Sample </a:t>
            </a:r>
            <a:r>
              <a:rPr lang="en-US" altLang="en-US" dirty="0"/>
              <a:t>from the set of parameter vectors </a:t>
            </a:r>
            <a:r>
              <a:rPr lang="en-US" altLang="en-US" dirty="0" smtClean="0"/>
              <a:t>(with replacement) with probability proportional </a:t>
            </a:r>
            <a:r>
              <a:rPr lang="en-US" altLang="en-US" dirty="0"/>
              <a:t>to the importance </a:t>
            </a:r>
            <a:r>
              <a:rPr lang="en-US" altLang="en-US" dirty="0" smtClean="0"/>
              <a:t>ratio.</a:t>
            </a:r>
            <a:endParaRPr lang="en-US" altLang="en-US" b="1" dirty="0"/>
          </a:p>
          <a:p>
            <a:pPr marL="514350" indent="-514350">
              <a:spcBef>
                <a:spcPct val="0"/>
              </a:spcBef>
              <a:buAutoNum type="arabicPeriod" startAt="4"/>
            </a:pPr>
            <a:endParaRPr lang="en-US" altLang="en-US" b="1" dirty="0"/>
          </a:p>
          <a:p>
            <a:pPr>
              <a:spcBef>
                <a:spcPct val="0"/>
              </a:spcBef>
              <a:buNone/>
            </a:pPr>
            <a:endParaRPr lang="en-US" altLang="en-US" dirty="0"/>
          </a:p>
          <a:p>
            <a:endParaRPr lang="en-US" altLang="en-US" dirty="0"/>
          </a:p>
          <a:p>
            <a:endParaRPr lang="en-US" dirty="0"/>
          </a:p>
        </p:txBody>
      </p:sp>
      <p:graphicFrame>
        <p:nvGraphicFramePr>
          <p:cNvPr id="4" name="Object 5"/>
          <p:cNvGraphicFramePr>
            <a:graphicFrameLocks noChangeAspect="1"/>
          </p:cNvGraphicFramePr>
          <p:nvPr>
            <p:extLst>
              <p:ext uri="{D42A27DB-BD31-4B8C-83A1-F6EECF244321}">
                <p14:modId xmlns:p14="http://schemas.microsoft.com/office/powerpoint/2010/main" val="741708605"/>
              </p:ext>
            </p:extLst>
          </p:nvPr>
        </p:nvGraphicFramePr>
        <p:xfrm>
          <a:off x="2193592" y="2038055"/>
          <a:ext cx="2983705" cy="403915"/>
        </p:xfrm>
        <a:graphic>
          <a:graphicData uri="http://schemas.openxmlformats.org/presentationml/2006/ole">
            <mc:AlternateContent xmlns:mc="http://schemas.openxmlformats.org/markup-compatibility/2006">
              <mc:Choice xmlns:v="urn:schemas-microsoft-com:vml" Requires="v">
                <p:oleObj spid="_x0000_s165073" name="Equation" r:id="rId3" imgW="1497950" imgH="203112" progId="Equation.DSMT4">
                  <p:embed/>
                </p:oleObj>
              </mc:Choice>
              <mc:Fallback>
                <p:oleObj name="Equation" r:id="rId3" imgW="1497950" imgH="203112"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3592" y="2038055"/>
                        <a:ext cx="2983705" cy="403915"/>
                      </a:xfrm>
                      <a:prstGeom prst="rect">
                        <a:avLst/>
                      </a:prstGeom>
                      <a:noFill/>
                      <a:ln>
                        <a:noFill/>
                      </a:ln>
                      <a:effectLs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3527140234"/>
              </p:ext>
            </p:extLst>
          </p:nvPr>
        </p:nvGraphicFramePr>
        <p:xfrm>
          <a:off x="6278722" y="2564807"/>
          <a:ext cx="796451" cy="425881"/>
        </p:xfrm>
        <a:graphic>
          <a:graphicData uri="http://schemas.openxmlformats.org/presentationml/2006/ole">
            <mc:AlternateContent xmlns:mc="http://schemas.openxmlformats.org/markup-compatibility/2006">
              <mc:Choice xmlns:v="urn:schemas-microsoft-com:vml" Requires="v">
                <p:oleObj spid="_x0000_s165074" name="Equation" r:id="rId5" imgW="380835" imgH="203112" progId="Equation.DSMT4">
                  <p:embed/>
                </p:oleObj>
              </mc:Choice>
              <mc:Fallback>
                <p:oleObj name="Equation" r:id="rId5" imgW="380835" imgH="203112"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8722" y="2564807"/>
                        <a:ext cx="796451" cy="425881"/>
                      </a:xfrm>
                      <a:prstGeom prst="rect">
                        <a:avLst/>
                      </a:prstGeom>
                      <a:noFill/>
                      <a:ln>
                        <a:noFill/>
                      </a:ln>
                      <a:effectLs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143360979"/>
              </p:ext>
            </p:extLst>
          </p:nvPr>
        </p:nvGraphicFramePr>
        <p:xfrm>
          <a:off x="4139168" y="4618636"/>
          <a:ext cx="2139554" cy="894282"/>
        </p:xfrm>
        <a:graphic>
          <a:graphicData uri="http://schemas.openxmlformats.org/presentationml/2006/ole">
            <mc:AlternateContent xmlns:mc="http://schemas.openxmlformats.org/markup-compatibility/2006">
              <mc:Choice xmlns:v="urn:schemas-microsoft-com:vml" Requires="v">
                <p:oleObj spid="_x0000_s165075" name="Equation" r:id="rId7" imgW="1002865" imgH="418918" progId="Equation.DSMT4">
                  <p:embed/>
                </p:oleObj>
              </mc:Choice>
              <mc:Fallback>
                <p:oleObj name="Equation" r:id="rId7" imgW="1002865" imgH="418918"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39168" y="4618636"/>
                        <a:ext cx="2139554" cy="89428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648811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SIR algorithm: The Importance Function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Efficiency </a:t>
            </a:r>
            <a:r>
              <a:rPr lang="en-US" dirty="0"/>
              <a:t>of the SIR algorithm depends </a:t>
            </a:r>
            <a:r>
              <a:rPr lang="en-US" dirty="0" smtClean="0"/>
              <a:t>on </a:t>
            </a:r>
            <a:r>
              <a:rPr lang="en-US" dirty="0"/>
              <a:t>the choice of the importance function</a:t>
            </a:r>
            <a:r>
              <a:rPr lang="en-US" dirty="0" smtClean="0"/>
              <a:t>.</a:t>
            </a:r>
          </a:p>
          <a:p>
            <a:pPr lvl="1"/>
            <a:r>
              <a:rPr lang="en-US" dirty="0"/>
              <a:t>It should be easy to generate samples from the importance function.</a:t>
            </a:r>
          </a:p>
          <a:p>
            <a:pPr lvl="1"/>
            <a:r>
              <a:rPr lang="en-US" dirty="0"/>
              <a:t>The importance function must be based on the same region of parameter space as the prior.</a:t>
            </a:r>
          </a:p>
          <a:p>
            <a:r>
              <a:rPr lang="en-US" dirty="0"/>
              <a:t>Good ideas for the importance function:</a:t>
            </a:r>
          </a:p>
          <a:p>
            <a:pPr lvl="1"/>
            <a:r>
              <a:rPr lang="en-US" dirty="0"/>
              <a:t>The prior – the importance ratio is then just the likelihood.</a:t>
            </a:r>
          </a:p>
          <a:p>
            <a:pPr lvl="1"/>
            <a:r>
              <a:rPr lang="en-US" dirty="0"/>
              <a:t>A multivariate normal (or multivariate t) distribution.</a:t>
            </a:r>
          </a:p>
          <a:p>
            <a:r>
              <a:rPr lang="en-US" dirty="0" smtClean="0"/>
              <a:t>SIR can be good when the parameter space is of low dimension and/or when the data are fairly uninformative.</a:t>
            </a:r>
          </a:p>
          <a:p>
            <a:endParaRPr lang="en-US" dirty="0"/>
          </a:p>
        </p:txBody>
      </p:sp>
    </p:spTree>
    <p:extLst>
      <p:ext uri="{BB962C8B-B14F-4D97-AF65-F5344CB8AC3E}">
        <p14:creationId xmlns:p14="http://schemas.microsoft.com/office/powerpoint/2010/main" val="321468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Markov Chain Monte Carlo (MCMC)</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[Metropolis et al. (1953), Hastings (1970), </a:t>
            </a:r>
            <a:r>
              <a:rPr lang="en-US" dirty="0" err="1" smtClean="0"/>
              <a:t>Gilks</a:t>
            </a:r>
            <a:r>
              <a:rPr lang="en-US" dirty="0" smtClean="0"/>
              <a:t> et al. (1996), Brooks et al. (2011)]</a:t>
            </a:r>
          </a:p>
          <a:p>
            <a:r>
              <a:rPr lang="en-US" dirty="0" smtClean="0"/>
              <a:t>General idea is to generate samples from a Markov chain which has a limiting distribution equal to the desired (posterior) distribution.</a:t>
            </a:r>
          </a:p>
          <a:p>
            <a:r>
              <a:rPr lang="en-US" dirty="0" smtClean="0"/>
              <a:t>Set </a:t>
            </a:r>
            <a:r>
              <a:rPr lang="en-US" dirty="0"/>
              <a:t>up a (long) “chain” which starts at a pre-specified parameter vector and then traverses the posterior </a:t>
            </a:r>
            <a:r>
              <a:rPr lang="en-US" dirty="0" smtClean="0"/>
              <a:t>distribution:</a:t>
            </a:r>
          </a:p>
          <a:p>
            <a:r>
              <a:rPr lang="en-US" dirty="0" smtClean="0"/>
              <a:t>a </a:t>
            </a:r>
            <a:r>
              <a:rPr lang="en-US" dirty="0"/>
              <a:t>sequence of parameter vectors,          </a:t>
            </a:r>
            <a:r>
              <a:rPr lang="en-US" dirty="0" smtClean="0"/>
              <a:t>    , </a:t>
            </a:r>
            <a:r>
              <a:rPr lang="en-US" dirty="0"/>
              <a:t>which converges to the posterior distribution           </a:t>
            </a:r>
            <a:r>
              <a:rPr lang="en-US" dirty="0" smtClean="0"/>
              <a:t>   .</a:t>
            </a:r>
            <a:endParaRPr lang="en-US" dirty="0"/>
          </a:p>
          <a:p>
            <a:r>
              <a:rPr lang="en-US" dirty="0"/>
              <a:t>The sample from the posterior distribution is then every </a:t>
            </a:r>
            <a:r>
              <a:rPr lang="en-US" dirty="0" err="1"/>
              <a:t>n’th</a:t>
            </a:r>
            <a:r>
              <a:rPr lang="en-US" dirty="0"/>
              <a:t> element in the chain (ignoring the first “few” elements of the chain).</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100394864"/>
              </p:ext>
            </p:extLst>
          </p:nvPr>
        </p:nvGraphicFramePr>
        <p:xfrm>
          <a:off x="6104236" y="4214940"/>
          <a:ext cx="1215059" cy="516400"/>
        </p:xfrm>
        <a:graphic>
          <a:graphicData uri="http://schemas.openxmlformats.org/presentationml/2006/ole">
            <mc:AlternateContent xmlns:mc="http://schemas.openxmlformats.org/markup-compatibility/2006">
              <mc:Choice xmlns:v="urn:schemas-microsoft-com:vml" Requires="v">
                <p:oleObj spid="_x0000_s166007" name="Equation" r:id="rId3" imgW="508000" imgH="215900" progId="Equation.3">
                  <p:embed/>
                </p:oleObj>
              </mc:Choice>
              <mc:Fallback>
                <p:oleObj name="Equation" r:id="rId3" imgW="508000" imgH="215900" progId="Equation.3">
                  <p:embed/>
                  <p:pic>
                    <p:nvPicPr>
                      <p:cNvPr id="0" name=""/>
                      <p:cNvPicPr/>
                      <p:nvPr/>
                    </p:nvPicPr>
                    <p:blipFill>
                      <a:blip r:embed="rId4"/>
                      <a:stretch>
                        <a:fillRect/>
                      </a:stretch>
                    </p:blipFill>
                    <p:spPr>
                      <a:xfrm>
                        <a:off x="6104236" y="4214940"/>
                        <a:ext cx="1215059" cy="516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76118536"/>
              </p:ext>
            </p:extLst>
          </p:nvPr>
        </p:nvGraphicFramePr>
        <p:xfrm>
          <a:off x="6834188" y="4641850"/>
          <a:ext cx="1274762" cy="484188"/>
        </p:xfrm>
        <a:graphic>
          <a:graphicData uri="http://schemas.openxmlformats.org/presentationml/2006/ole">
            <mc:AlternateContent xmlns:mc="http://schemas.openxmlformats.org/markup-compatibility/2006">
              <mc:Choice xmlns:v="urn:schemas-microsoft-com:vml" Requires="v">
                <p:oleObj spid="_x0000_s166008" name="Equation" r:id="rId5" imgW="533400" imgH="203200" progId="Equation.3">
                  <p:embed/>
                </p:oleObj>
              </mc:Choice>
              <mc:Fallback>
                <p:oleObj name="Equation" r:id="rId5" imgW="533400" imgH="203200" progId="Equation.3">
                  <p:embed/>
                  <p:pic>
                    <p:nvPicPr>
                      <p:cNvPr id="0" name=""/>
                      <p:cNvPicPr/>
                      <p:nvPr/>
                    </p:nvPicPr>
                    <p:blipFill>
                      <a:blip r:embed="rId6"/>
                      <a:stretch>
                        <a:fillRect/>
                      </a:stretch>
                    </p:blipFill>
                    <p:spPr>
                      <a:xfrm>
                        <a:off x="6834188" y="4641850"/>
                        <a:ext cx="1274762" cy="484188"/>
                      </a:xfrm>
                      <a:prstGeom prst="rect">
                        <a:avLst/>
                      </a:prstGeom>
                    </p:spPr>
                  </p:pic>
                </p:oleObj>
              </mc:Fallback>
            </mc:AlternateContent>
          </a:graphicData>
        </a:graphic>
      </p:graphicFrame>
    </p:spTree>
    <p:extLst>
      <p:ext uri="{BB962C8B-B14F-4D97-AF65-F5344CB8AC3E}">
        <p14:creationId xmlns:p14="http://schemas.microsoft.com/office/powerpoint/2010/main" val="22357957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5"/>
          <p:cNvPicPr>
            <a:picLocks noChangeAspect="1" noChangeArrowheads="1"/>
          </p:cNvPicPr>
          <p:nvPr/>
        </p:nvPicPr>
        <p:blipFill>
          <a:blip r:embed="rId4">
            <a:extLst>
              <a:ext uri="{28A0092B-C50C-407E-A947-70E740481C1C}">
                <a14:useLocalDpi xmlns:a14="http://schemas.microsoft.com/office/drawing/2010/main" val="0"/>
              </a:ext>
            </a:extLst>
          </a:blip>
          <a:srcRect t="19440"/>
          <a:stretch>
            <a:fillRect/>
          </a:stretch>
        </p:blipFill>
        <p:spPr bwMode="auto">
          <a:xfrm>
            <a:off x="609600" y="2014538"/>
            <a:ext cx="6553200" cy="52720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aphicFrame>
        <p:nvGraphicFramePr>
          <p:cNvPr id="8195" name="Object 8"/>
          <p:cNvGraphicFramePr>
            <a:graphicFrameLocks noGrp="1" noChangeAspect="1"/>
          </p:cNvGraphicFramePr>
          <p:nvPr>
            <p:ph sz="half" idx="4294967295"/>
          </p:nvPr>
        </p:nvGraphicFramePr>
        <p:xfrm>
          <a:off x="2590800" y="762000"/>
          <a:ext cx="4662488" cy="868363"/>
        </p:xfrm>
        <a:graphic>
          <a:graphicData uri="http://schemas.openxmlformats.org/presentationml/2006/ole">
            <mc:AlternateContent xmlns:mc="http://schemas.openxmlformats.org/markup-compatibility/2006">
              <mc:Choice xmlns:v="urn:schemas-microsoft-com:vml" Requires="v">
                <p:oleObj spid="_x0000_s155758" name="Equation" r:id="rId5" imgW="2590800" imgH="482600" progId="Equation.DSMT4">
                  <p:embed/>
                </p:oleObj>
              </mc:Choice>
              <mc:Fallback>
                <p:oleObj name="Equation" r:id="rId5" imgW="2590800" imgH="482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762000"/>
                        <a:ext cx="4662488" cy="8683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6" name="Text Box 11"/>
          <p:cNvSpPr txBox="1">
            <a:spLocks noChangeArrowheads="1"/>
          </p:cNvSpPr>
          <p:nvPr/>
        </p:nvSpPr>
        <p:spPr bwMode="auto">
          <a:xfrm>
            <a:off x="1981200" y="2971800"/>
            <a:ext cx="18351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000"/>
              <a:t>Starting vector</a:t>
            </a:r>
          </a:p>
        </p:txBody>
      </p:sp>
      <p:sp>
        <p:nvSpPr>
          <p:cNvPr id="8197" name="Line 12"/>
          <p:cNvSpPr>
            <a:spLocks noChangeShapeType="1"/>
          </p:cNvSpPr>
          <p:nvPr/>
        </p:nvSpPr>
        <p:spPr bwMode="auto">
          <a:xfrm>
            <a:off x="2514600" y="3352800"/>
            <a:ext cx="228600" cy="1066800"/>
          </a:xfrm>
          <a:prstGeom prst="line">
            <a:avLst/>
          </a:prstGeom>
          <a:noFill/>
          <a:ln w="381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8198" name="Text Box 13"/>
          <p:cNvSpPr txBox="1">
            <a:spLocks noChangeArrowheads="1"/>
          </p:cNvSpPr>
          <p:nvPr/>
        </p:nvSpPr>
        <p:spPr bwMode="auto">
          <a:xfrm>
            <a:off x="5105400" y="6248400"/>
            <a:ext cx="21066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2000"/>
              <a:t>First “few” points</a:t>
            </a:r>
          </a:p>
        </p:txBody>
      </p:sp>
      <p:sp>
        <p:nvSpPr>
          <p:cNvPr id="8199" name="Line 14"/>
          <p:cNvSpPr>
            <a:spLocks noChangeShapeType="1"/>
          </p:cNvSpPr>
          <p:nvPr/>
        </p:nvSpPr>
        <p:spPr bwMode="auto">
          <a:xfrm flipH="1" flipV="1">
            <a:off x="4343400" y="5410200"/>
            <a:ext cx="1524000" cy="914400"/>
          </a:xfrm>
          <a:prstGeom prst="line">
            <a:avLst/>
          </a:prstGeom>
          <a:noFill/>
          <a:ln w="38100">
            <a:solidFill>
              <a:schemeClr val="hlink"/>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endParaRPr lang="en-US"/>
          </a:p>
        </p:txBody>
      </p:sp>
    </p:spTree>
    <p:extLst>
      <p:ext uri="{BB962C8B-B14F-4D97-AF65-F5344CB8AC3E}">
        <p14:creationId xmlns:p14="http://schemas.microsoft.com/office/powerpoint/2010/main" val="5954675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MCMC algorithm overview</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dirty="0"/>
              <a:t>Select an “initial” parameter vector (often the mode of the posterior) and compute its posterior density (the product of the likelihood and the prior).</a:t>
            </a:r>
          </a:p>
          <a:p>
            <a:pPr marL="514350" indent="-514350">
              <a:buFont typeface="+mj-lt"/>
              <a:buAutoNum type="arabicPeriod"/>
            </a:pPr>
            <a:r>
              <a:rPr lang="en-US" dirty="0"/>
              <a:t>Generate a “new” parameter vector based on the current </a:t>
            </a:r>
            <a:r>
              <a:rPr lang="en-US" dirty="0" smtClean="0"/>
              <a:t>one using </a:t>
            </a:r>
            <a:r>
              <a:rPr lang="en-US" dirty="0"/>
              <a:t>a </a:t>
            </a:r>
            <a:r>
              <a:rPr lang="en-US" dirty="0" smtClean="0"/>
              <a:t>proposal function (‘jump’ function) </a:t>
            </a:r>
            <a:r>
              <a:rPr lang="en-US" dirty="0"/>
              <a:t>and compute its posterior density.</a:t>
            </a:r>
          </a:p>
          <a:p>
            <a:pPr marL="514350" indent="-514350">
              <a:buFont typeface="+mj-lt"/>
              <a:buAutoNum type="arabicPeriod"/>
            </a:pPr>
            <a:r>
              <a:rPr lang="en-US" dirty="0"/>
              <a:t>Replace the current parameter vector by the new parameter </a:t>
            </a:r>
            <a:r>
              <a:rPr lang="en-US" dirty="0" smtClean="0"/>
              <a:t>vector:</a:t>
            </a:r>
          </a:p>
          <a:p>
            <a:pPr marL="795338" indent="-279400">
              <a:tabLst>
                <a:tab pos="976313" algn="l"/>
              </a:tabLst>
            </a:pPr>
            <a:r>
              <a:rPr lang="en-US" dirty="0" smtClean="0"/>
              <a:t>if </a:t>
            </a:r>
            <a:r>
              <a:rPr lang="en-US" dirty="0"/>
              <a:t>the posterior density of the new parameter vector is larger than that of the current parameter vector; or</a:t>
            </a:r>
          </a:p>
          <a:p>
            <a:pPr marL="795338" indent="-279400">
              <a:tabLst>
                <a:tab pos="976313" algn="l"/>
              </a:tabLst>
            </a:pPr>
            <a:r>
              <a:rPr lang="en-US" dirty="0"/>
              <a:t>with probability equal to the ratio of the new to the current posterior density if the posterior density of the new parameter vector is less than that of the current parameter vector.</a:t>
            </a:r>
          </a:p>
          <a:p>
            <a:pPr marL="514350" indent="-514350">
              <a:buFont typeface="+mj-lt"/>
              <a:buAutoNum type="arabicPeriod" startAt="4"/>
            </a:pPr>
            <a:r>
              <a:rPr lang="en-US" dirty="0"/>
              <a:t>Output the current parameter vector.</a:t>
            </a:r>
          </a:p>
          <a:p>
            <a:pPr marL="514350" indent="-514350">
              <a:buFont typeface="+mj-lt"/>
              <a:buAutoNum type="arabicPeriod" startAt="4"/>
            </a:pPr>
            <a:r>
              <a:rPr lang="en-US" dirty="0"/>
              <a:t>Repeat steps 2)- 4) many times!</a:t>
            </a:r>
          </a:p>
          <a:p>
            <a:pPr marL="0" indent="0">
              <a:buNone/>
            </a:pPr>
            <a:endParaRPr lang="en-US" dirty="0" smtClean="0"/>
          </a:p>
          <a:p>
            <a:pPr marL="0" indent="0">
              <a:buNone/>
            </a:pPr>
            <a:r>
              <a:rPr lang="en-US" dirty="0" smtClean="0"/>
              <a:t>Steps </a:t>
            </a:r>
            <a:r>
              <a:rPr lang="en-US" dirty="0"/>
              <a:t>2-4 are referred to as a cycle.</a:t>
            </a:r>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001867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MCMC algorithm</a:t>
            </a:r>
            <a:endParaRPr lang="en-US" dirty="0"/>
          </a:p>
        </p:txBody>
      </p:sp>
      <p:pic>
        <p:nvPicPr>
          <p:cNvPr id="5" name="Picture 4"/>
          <p:cNvPicPr>
            <a:picLocks noChangeAspect="1"/>
          </p:cNvPicPr>
          <p:nvPr/>
        </p:nvPicPr>
        <p:blipFill>
          <a:blip r:embed="rId2"/>
          <a:stretch>
            <a:fillRect/>
          </a:stretch>
        </p:blipFill>
        <p:spPr>
          <a:xfrm>
            <a:off x="-560559" y="921144"/>
            <a:ext cx="8802278" cy="6858000"/>
          </a:xfrm>
          <a:prstGeom prst="rect">
            <a:avLst/>
          </a:prstGeom>
        </p:spPr>
      </p:pic>
      <p:cxnSp>
        <p:nvCxnSpPr>
          <p:cNvPr id="9" name="Straight Arrow Connector 8"/>
          <p:cNvCxnSpPr/>
          <p:nvPr/>
        </p:nvCxnSpPr>
        <p:spPr>
          <a:xfrm flipV="1">
            <a:off x="3321285" y="5638529"/>
            <a:ext cx="195370" cy="4326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a:blip r:embed="rId3"/>
          <a:stretch>
            <a:fillRect/>
          </a:stretch>
        </p:blipFill>
        <p:spPr>
          <a:xfrm>
            <a:off x="-560559" y="907187"/>
            <a:ext cx="8802278" cy="6858000"/>
          </a:xfrm>
          <a:prstGeom prst="rect">
            <a:avLst/>
          </a:prstGeom>
        </p:spPr>
      </p:pic>
      <p:cxnSp>
        <p:nvCxnSpPr>
          <p:cNvPr id="11" name="Straight Arrow Connector 10"/>
          <p:cNvCxnSpPr/>
          <p:nvPr/>
        </p:nvCxnSpPr>
        <p:spPr>
          <a:xfrm>
            <a:off x="3572475" y="5624572"/>
            <a:ext cx="125594" cy="209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279420" y="5526875"/>
            <a:ext cx="251190" cy="669924"/>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726300" y="1172367"/>
            <a:ext cx="1960500" cy="2862323"/>
          </a:xfrm>
          <a:prstGeom prst="rect">
            <a:avLst/>
          </a:prstGeom>
          <a:noFill/>
        </p:spPr>
        <p:txBody>
          <a:bodyPr wrap="square" rtlCol="0">
            <a:spAutoFit/>
          </a:bodyPr>
          <a:lstStyle/>
          <a:p>
            <a:r>
              <a:rPr lang="en-US" dirty="0" smtClean="0"/>
              <a:t> α = 8.1</a:t>
            </a:r>
          </a:p>
          <a:p>
            <a:endParaRPr lang="en-US" dirty="0"/>
          </a:p>
          <a:p>
            <a:r>
              <a:rPr lang="en-US" dirty="0" smtClean="0"/>
              <a:t>Accept the move.</a:t>
            </a:r>
          </a:p>
          <a:p>
            <a:endParaRPr lang="en-US" dirty="0"/>
          </a:p>
          <a:p>
            <a:r>
              <a:rPr lang="en-US" dirty="0"/>
              <a:t> α = </a:t>
            </a:r>
            <a:r>
              <a:rPr lang="en-US" dirty="0" smtClean="0"/>
              <a:t>0.32</a:t>
            </a:r>
            <a:endParaRPr lang="en-US" dirty="0"/>
          </a:p>
          <a:p>
            <a:endParaRPr lang="en-US" dirty="0"/>
          </a:p>
          <a:p>
            <a:r>
              <a:rPr lang="en-US" dirty="0"/>
              <a:t>Accept the </a:t>
            </a:r>
            <a:r>
              <a:rPr lang="en-US" dirty="0" smtClean="0"/>
              <a:t>move with probability 0.32.</a:t>
            </a:r>
            <a:endParaRPr lang="en-US" dirty="0"/>
          </a:p>
          <a:p>
            <a:endParaRPr lang="en-US" dirty="0"/>
          </a:p>
        </p:txBody>
      </p:sp>
    </p:spTree>
    <p:extLst>
      <p:ext uri="{BB962C8B-B14F-4D97-AF65-F5344CB8AC3E}">
        <p14:creationId xmlns:p14="http://schemas.microsoft.com/office/powerpoint/2010/main" val="109768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MCMC algorithm: run for N cycles</a:t>
            </a:r>
            <a:endParaRPr lang="en-US" dirty="0"/>
          </a:p>
        </p:txBody>
      </p:sp>
      <p:pic>
        <p:nvPicPr>
          <p:cNvPr id="4" name="Picture 3"/>
          <p:cNvPicPr>
            <a:picLocks noChangeAspect="1"/>
          </p:cNvPicPr>
          <p:nvPr/>
        </p:nvPicPr>
        <p:blipFill>
          <a:blip r:embed="rId2"/>
          <a:stretch>
            <a:fillRect/>
          </a:stretch>
        </p:blipFill>
        <p:spPr>
          <a:xfrm>
            <a:off x="165100" y="872282"/>
            <a:ext cx="8802278" cy="6858000"/>
          </a:xfrm>
          <a:prstGeom prst="rect">
            <a:avLst/>
          </a:prstGeom>
          <a:ln>
            <a:noFill/>
          </a:ln>
        </p:spPr>
      </p:pic>
      <p:pic>
        <p:nvPicPr>
          <p:cNvPr id="5" name="Picture 4"/>
          <p:cNvPicPr>
            <a:picLocks noChangeAspect="1"/>
          </p:cNvPicPr>
          <p:nvPr/>
        </p:nvPicPr>
        <p:blipFill>
          <a:blip r:embed="rId3"/>
          <a:stretch>
            <a:fillRect/>
          </a:stretch>
        </p:blipFill>
        <p:spPr>
          <a:xfrm>
            <a:off x="192055" y="886234"/>
            <a:ext cx="8802278" cy="6858000"/>
          </a:xfrm>
          <a:prstGeom prst="rect">
            <a:avLst/>
          </a:prstGeom>
        </p:spPr>
      </p:pic>
    </p:spTree>
    <p:extLst>
      <p:ext uri="{BB962C8B-B14F-4D97-AF65-F5344CB8AC3E}">
        <p14:creationId xmlns:p14="http://schemas.microsoft.com/office/powerpoint/2010/main" val="127907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Proposal distribution (Jump function)</a:t>
            </a:r>
            <a:endParaRPr lang="en-US" dirty="0"/>
          </a:p>
        </p:txBody>
      </p:sp>
      <p:sp>
        <p:nvSpPr>
          <p:cNvPr id="3" name="Content Placeholder 2"/>
          <p:cNvSpPr>
            <a:spLocks noGrp="1"/>
          </p:cNvSpPr>
          <p:nvPr>
            <p:ph idx="1"/>
          </p:nvPr>
        </p:nvSpPr>
        <p:spPr>
          <a:xfrm>
            <a:off x="457200" y="1051870"/>
            <a:ext cx="8229600" cy="5588417"/>
          </a:xfrm>
        </p:spPr>
        <p:txBody>
          <a:bodyPr>
            <a:normAutofit fontScale="92500" lnSpcReduction="10000"/>
          </a:bodyPr>
          <a:lstStyle/>
          <a:p>
            <a:pPr>
              <a:lnSpc>
                <a:spcPct val="80000"/>
              </a:lnSpc>
            </a:pPr>
            <a:r>
              <a:rPr lang="en-AU" altLang="en-US" dirty="0" smtClean="0"/>
              <a:t>It </a:t>
            </a:r>
            <a:r>
              <a:rPr lang="en-AU" altLang="en-US" dirty="0"/>
              <a:t>should be possible to reach all possible parameter vectors “eventually” by applying the </a:t>
            </a:r>
            <a:r>
              <a:rPr lang="en-AU" altLang="en-US" dirty="0" smtClean="0"/>
              <a:t>jump </a:t>
            </a:r>
            <a:r>
              <a:rPr lang="en-AU" altLang="en-US" dirty="0"/>
              <a:t>function long enough.</a:t>
            </a:r>
          </a:p>
          <a:p>
            <a:pPr>
              <a:lnSpc>
                <a:spcPct val="80000"/>
              </a:lnSpc>
            </a:pPr>
            <a:r>
              <a:rPr lang="en-US" altLang="en-US" dirty="0"/>
              <a:t>We only consider symmetric </a:t>
            </a:r>
            <a:r>
              <a:rPr lang="en-US" altLang="en-US" dirty="0" smtClean="0"/>
              <a:t>proposal distributions, i.e.</a:t>
            </a:r>
          </a:p>
          <a:p>
            <a:pPr>
              <a:lnSpc>
                <a:spcPct val="80000"/>
              </a:lnSpc>
            </a:pPr>
            <a:r>
              <a:rPr lang="en-US" altLang="en-US" dirty="0" smtClean="0"/>
              <a:t>Proposal distributions can be multivariate (</a:t>
            </a:r>
            <a:r>
              <a:rPr lang="en-US" altLang="en-US" dirty="0"/>
              <a:t>e.g. a multivariate normal or </a:t>
            </a:r>
            <a:r>
              <a:rPr lang="en-US" altLang="en-US" i="1" dirty="0"/>
              <a:t>t</a:t>
            </a:r>
            <a:r>
              <a:rPr lang="en-US" altLang="en-US" dirty="0"/>
              <a:t> </a:t>
            </a:r>
            <a:r>
              <a:rPr lang="en-US" altLang="en-US" dirty="0" smtClean="0"/>
              <a:t>centered on </a:t>
            </a:r>
            <a:r>
              <a:rPr lang="en-US" altLang="en-US" dirty="0"/>
              <a:t>the current parameter vector). </a:t>
            </a:r>
            <a:r>
              <a:rPr lang="en-US" altLang="en-US" dirty="0" smtClean="0"/>
              <a:t>All </a:t>
            </a:r>
            <a:r>
              <a:rPr lang="en-US" altLang="en-US" dirty="0"/>
              <a:t>the parameters are updated simultaneously.</a:t>
            </a:r>
          </a:p>
          <a:p>
            <a:pPr>
              <a:lnSpc>
                <a:spcPct val="80000"/>
              </a:lnSpc>
            </a:pPr>
            <a:r>
              <a:rPr lang="en-US" altLang="en-US" dirty="0" smtClean="0"/>
              <a:t>ADMB proposal distribution </a:t>
            </a:r>
            <a:r>
              <a:rPr lang="en-US" altLang="en-US" dirty="0"/>
              <a:t>is </a:t>
            </a:r>
            <a:r>
              <a:rPr lang="en-US" altLang="en-US" dirty="0" smtClean="0"/>
              <a:t>multivariate normal, with </a:t>
            </a:r>
            <a:r>
              <a:rPr lang="en-US" altLang="en-US" dirty="0"/>
              <a:t>variance-covariance matrix </a:t>
            </a:r>
            <a:r>
              <a:rPr lang="en-US" altLang="en-US" dirty="0" smtClean="0"/>
              <a:t>a rescaled </a:t>
            </a:r>
            <a:r>
              <a:rPr lang="en-US" altLang="en-US" dirty="0"/>
              <a:t>version of that </a:t>
            </a:r>
            <a:r>
              <a:rPr lang="en-US" altLang="en-US" dirty="0" smtClean="0"/>
              <a:t>generated during optimization.</a:t>
            </a:r>
            <a:endParaRPr lang="en-US" altLang="en-US" dirty="0"/>
          </a:p>
          <a:p>
            <a:pPr>
              <a:lnSpc>
                <a:spcPct val="80000"/>
              </a:lnSpc>
            </a:pPr>
            <a:r>
              <a:rPr lang="en-US" altLang="en-US" dirty="0" smtClean="0"/>
              <a:t>Proposal distribution </a:t>
            </a:r>
            <a:r>
              <a:rPr lang="en-US" altLang="en-US" dirty="0"/>
              <a:t>can be adjusted dynamically during the initial phase of an MCMC </a:t>
            </a:r>
            <a:r>
              <a:rPr lang="en-US" altLang="en-US" dirty="0" smtClean="0"/>
              <a:t>run to increase/decrease the size of the ‘jumps’.</a:t>
            </a:r>
            <a:endParaRPr lang="en-US" altLang="en-US" dirty="0"/>
          </a:p>
          <a:p>
            <a:pPr>
              <a:lnSpc>
                <a:spcPct val="80000"/>
              </a:lnSpc>
            </a:pPr>
            <a:endParaRPr lang="en-AU" alt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0992641"/>
              </p:ext>
            </p:extLst>
          </p:nvPr>
        </p:nvGraphicFramePr>
        <p:xfrm>
          <a:off x="3584360" y="2334222"/>
          <a:ext cx="2806234" cy="537364"/>
        </p:xfrm>
        <a:graphic>
          <a:graphicData uri="http://schemas.openxmlformats.org/presentationml/2006/ole">
            <mc:AlternateContent xmlns:mc="http://schemas.openxmlformats.org/markup-compatibility/2006">
              <mc:Choice xmlns:v="urn:schemas-microsoft-com:vml" Requires="v">
                <p:oleObj spid="_x0000_s166966" name="Equation" r:id="rId3" imgW="1193800" imgH="228600" progId="Equation.3">
                  <p:embed/>
                </p:oleObj>
              </mc:Choice>
              <mc:Fallback>
                <p:oleObj name="Equation" r:id="rId3" imgW="1193800" imgH="228600" progId="Equation.3">
                  <p:embed/>
                  <p:pic>
                    <p:nvPicPr>
                      <p:cNvPr id="0" name=""/>
                      <p:cNvPicPr/>
                      <p:nvPr/>
                    </p:nvPicPr>
                    <p:blipFill>
                      <a:blip r:embed="rId4"/>
                      <a:stretch>
                        <a:fillRect/>
                      </a:stretch>
                    </p:blipFill>
                    <p:spPr>
                      <a:xfrm>
                        <a:off x="3584360" y="2334222"/>
                        <a:ext cx="2806234" cy="537364"/>
                      </a:xfrm>
                      <a:prstGeom prst="rect">
                        <a:avLst/>
                      </a:prstGeom>
                    </p:spPr>
                  </p:pic>
                </p:oleObj>
              </mc:Fallback>
            </mc:AlternateContent>
          </a:graphicData>
        </a:graphic>
      </p:graphicFrame>
    </p:spTree>
    <p:extLst>
      <p:ext uri="{BB962C8B-B14F-4D97-AF65-F5344CB8AC3E}">
        <p14:creationId xmlns:p14="http://schemas.microsoft.com/office/powerpoint/2010/main" val="8368865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a:t>
            </a:r>
            <a:endParaRPr lang="en-US" dirty="0"/>
          </a:p>
        </p:txBody>
      </p:sp>
      <p:sp>
        <p:nvSpPr>
          <p:cNvPr id="3" name="Content Placeholder 2"/>
          <p:cNvSpPr>
            <a:spLocks noGrp="1"/>
          </p:cNvSpPr>
          <p:nvPr>
            <p:ph idx="1"/>
          </p:nvPr>
        </p:nvSpPr>
        <p:spPr>
          <a:xfrm>
            <a:off x="457200" y="4070555"/>
            <a:ext cx="8229600" cy="2569732"/>
          </a:xfrm>
        </p:spPr>
        <p:txBody>
          <a:bodyPr>
            <a:normAutofit fontScale="92500" lnSpcReduction="20000"/>
          </a:bodyPr>
          <a:lstStyle/>
          <a:p>
            <a:r>
              <a:rPr lang="en-US" dirty="0" smtClean="0"/>
              <a:t>This is a good overview paper.</a:t>
            </a:r>
          </a:p>
          <a:p>
            <a:r>
              <a:rPr lang="en-US" dirty="0" smtClean="0"/>
              <a:t>But there are plenty of others you will want to read…</a:t>
            </a:r>
          </a:p>
          <a:p>
            <a:r>
              <a:rPr lang="en-US" dirty="0" smtClean="0"/>
              <a:t>There is far more on Bayesian statistics than can possibly be covered today. Suggested readings provided later.</a:t>
            </a:r>
            <a:endParaRPr lang="en-US" dirty="0"/>
          </a:p>
        </p:txBody>
      </p:sp>
      <p:pic>
        <p:nvPicPr>
          <p:cNvPr id="4" name="Picture 3"/>
          <p:cNvPicPr>
            <a:picLocks noChangeAspect="1"/>
          </p:cNvPicPr>
          <p:nvPr/>
        </p:nvPicPr>
        <p:blipFill>
          <a:blip r:embed="rId2"/>
          <a:stretch>
            <a:fillRect/>
          </a:stretch>
        </p:blipFill>
        <p:spPr>
          <a:xfrm>
            <a:off x="1047750" y="975083"/>
            <a:ext cx="7048500" cy="2695575"/>
          </a:xfrm>
          <a:prstGeom prst="rect">
            <a:avLst/>
          </a:prstGeom>
          <a:ln w="12700">
            <a:solidFill>
              <a:schemeClr val="accent1"/>
            </a:solidFill>
          </a:ln>
        </p:spPr>
      </p:pic>
    </p:spTree>
    <p:extLst>
      <p:ext uri="{BB962C8B-B14F-4D97-AF65-F5344CB8AC3E}">
        <p14:creationId xmlns:p14="http://schemas.microsoft.com/office/powerpoint/2010/main" val="1203952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“Burn-in” and “Thinning”</a:t>
            </a:r>
            <a:endParaRPr lang="en-US" dirty="0"/>
          </a:p>
        </p:txBody>
      </p:sp>
      <p:sp>
        <p:nvSpPr>
          <p:cNvPr id="3" name="Content Placeholder 2"/>
          <p:cNvSpPr>
            <a:spLocks noGrp="1"/>
          </p:cNvSpPr>
          <p:nvPr>
            <p:ph idx="1"/>
          </p:nvPr>
        </p:nvSpPr>
        <p:spPr/>
        <p:txBody>
          <a:bodyPr>
            <a:normAutofit/>
          </a:bodyPr>
          <a:lstStyle/>
          <a:p>
            <a:r>
              <a:rPr lang="en-US" dirty="0" smtClean="0"/>
              <a:t>Several implementation decisions must be made when running MCMC.</a:t>
            </a:r>
          </a:p>
          <a:p>
            <a:r>
              <a:rPr lang="en-US" dirty="0" smtClean="0"/>
              <a:t>Burn-in length: Discard first </a:t>
            </a:r>
            <a:r>
              <a:rPr lang="en-US" i="1" dirty="0" smtClean="0"/>
              <a:t>B </a:t>
            </a:r>
            <a:r>
              <a:rPr lang="en-US" dirty="0" smtClean="0"/>
              <a:t>cycles to remove the impact of the initial parameter vector.</a:t>
            </a:r>
          </a:p>
          <a:p>
            <a:r>
              <a:rPr lang="en-US" dirty="0" smtClean="0"/>
              <a:t>Alternative (or additionally): </a:t>
            </a:r>
            <a:r>
              <a:rPr lang="en-US" dirty="0"/>
              <a:t>run several chains from different starting values, use diagnostics to evaluate mixing.</a:t>
            </a:r>
          </a:p>
          <a:p>
            <a:r>
              <a:rPr lang="en-US" dirty="0" smtClean="0"/>
              <a:t>‘Thin’ the chain by only taking the </a:t>
            </a:r>
            <a:r>
              <a:rPr lang="en-US" i="1" dirty="0" err="1" smtClean="0"/>
              <a:t>n’</a:t>
            </a:r>
            <a:r>
              <a:rPr lang="en-US" dirty="0" err="1" smtClean="0"/>
              <a:t>th</a:t>
            </a:r>
            <a:r>
              <a:rPr lang="en-US" dirty="0" smtClean="0"/>
              <a:t> sample to reduce Markov nature of the chain (autocorrelation).</a:t>
            </a:r>
          </a:p>
          <a:p>
            <a:endParaRPr lang="en-US" dirty="0"/>
          </a:p>
        </p:txBody>
      </p:sp>
    </p:spTree>
    <p:extLst>
      <p:ext uri="{BB962C8B-B14F-4D97-AF65-F5344CB8AC3E}">
        <p14:creationId xmlns:p14="http://schemas.microsoft.com/office/powerpoint/2010/main" val="2843412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MCMC and convergence</a:t>
            </a:r>
            <a:endParaRPr lang="en-US" dirty="0"/>
          </a:p>
        </p:txBody>
      </p:sp>
      <p:sp>
        <p:nvSpPr>
          <p:cNvPr id="3" name="Content Placeholder 2"/>
          <p:cNvSpPr>
            <a:spLocks noGrp="1"/>
          </p:cNvSpPr>
          <p:nvPr>
            <p:ph idx="1"/>
          </p:nvPr>
        </p:nvSpPr>
        <p:spPr/>
        <p:txBody>
          <a:bodyPr/>
          <a:lstStyle/>
          <a:p>
            <a:r>
              <a:rPr lang="en-US" dirty="0" smtClean="0"/>
              <a:t>A key issue is whether the Markov chain has converged to the posterior.</a:t>
            </a:r>
          </a:p>
          <a:p>
            <a:r>
              <a:rPr lang="en-US" dirty="0" smtClean="0"/>
              <a:t>Or, How </a:t>
            </a:r>
            <a:r>
              <a:rPr lang="en-US" dirty="0"/>
              <a:t>many cycles is enough</a:t>
            </a:r>
            <a:r>
              <a:rPr lang="en-US" dirty="0" smtClean="0"/>
              <a:t>?</a:t>
            </a:r>
          </a:p>
          <a:p>
            <a:r>
              <a:rPr lang="en-US" dirty="0" smtClean="0"/>
              <a:t>Convergence is an issue.</a:t>
            </a:r>
          </a:p>
          <a:p>
            <a:r>
              <a:rPr lang="en-US" dirty="0" smtClean="0"/>
              <a:t>Strictly speaking, we can never say a chain has converged. However, we can use many diagnostic statistics to point to (hopefully no) evidence for non-convergence.</a:t>
            </a:r>
          </a:p>
          <a:p>
            <a:endParaRPr lang="en-US" dirty="0"/>
          </a:p>
          <a:p>
            <a:endParaRPr lang="en-US" dirty="0"/>
          </a:p>
        </p:txBody>
      </p:sp>
    </p:spTree>
    <p:extLst>
      <p:ext uri="{BB962C8B-B14F-4D97-AF65-F5344CB8AC3E}">
        <p14:creationId xmlns:p14="http://schemas.microsoft.com/office/powerpoint/2010/main" val="3174703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z="3200" dirty="0" smtClean="0"/>
              <a:t>Categorizing Convergence Diagnostics</a:t>
            </a:r>
          </a:p>
        </p:txBody>
      </p:sp>
      <p:sp>
        <p:nvSpPr>
          <p:cNvPr id="16387" name="Rectangle 3"/>
          <p:cNvSpPr>
            <a:spLocks noGrp="1" noChangeArrowheads="1"/>
          </p:cNvSpPr>
          <p:nvPr>
            <p:ph type="body" idx="1"/>
          </p:nvPr>
        </p:nvSpPr>
        <p:spPr/>
        <p:txBody>
          <a:bodyPr>
            <a:normAutofit fontScale="92500"/>
          </a:bodyPr>
          <a:lstStyle/>
          <a:p>
            <a:pPr eaLnBrk="1" hangingPunct="1"/>
            <a:r>
              <a:rPr lang="en-US" altLang="en-US" dirty="0" smtClean="0"/>
              <a:t>There is no “magic bullet” when it comes to diagnostics. All diagnostics will fail to detect failure to achieve convergence sometimes.</a:t>
            </a:r>
          </a:p>
          <a:p>
            <a:pPr eaLnBrk="1" hangingPunct="1"/>
            <a:r>
              <a:rPr lang="en-US" altLang="en-US" dirty="0" smtClean="0"/>
              <a:t>Diagnostics:</a:t>
            </a:r>
          </a:p>
          <a:p>
            <a:pPr lvl="1"/>
            <a:r>
              <a:rPr lang="en-US" altLang="en-US" dirty="0"/>
              <a:t>monitoring (during a run).</a:t>
            </a:r>
          </a:p>
          <a:p>
            <a:pPr lvl="1"/>
            <a:r>
              <a:rPr lang="en-US" altLang="en-US" dirty="0"/>
              <a:t>evaluation (after a run)</a:t>
            </a:r>
            <a:r>
              <a:rPr lang="en-US" altLang="en-US" dirty="0" smtClean="0"/>
              <a:t>.</a:t>
            </a:r>
          </a:p>
          <a:p>
            <a:pPr>
              <a:lnSpc>
                <a:spcPct val="90000"/>
              </a:lnSpc>
            </a:pPr>
            <a:r>
              <a:rPr lang="en-US" altLang="en-US" dirty="0"/>
              <a:t>Quantitative or graphical.</a:t>
            </a:r>
          </a:p>
          <a:p>
            <a:pPr>
              <a:lnSpc>
                <a:spcPct val="90000"/>
              </a:lnSpc>
            </a:pPr>
            <a:r>
              <a:rPr lang="en-US" altLang="en-US" dirty="0"/>
              <a:t>Requires single or multiple chains.</a:t>
            </a:r>
          </a:p>
          <a:p>
            <a:pPr>
              <a:lnSpc>
                <a:spcPct val="90000"/>
              </a:lnSpc>
            </a:pPr>
            <a:r>
              <a:rPr lang="en-US" altLang="en-US" dirty="0"/>
              <a:t>Based on single variables or the joint posterior.</a:t>
            </a:r>
          </a:p>
          <a:p>
            <a:pPr>
              <a:lnSpc>
                <a:spcPct val="90000"/>
              </a:lnSpc>
            </a:pPr>
            <a:r>
              <a:rPr lang="en-US" altLang="en-US" dirty="0"/>
              <a:t>Applicability (general or Gibbs sampler only).</a:t>
            </a:r>
          </a:p>
          <a:p>
            <a:pPr>
              <a:lnSpc>
                <a:spcPct val="90000"/>
              </a:lnSpc>
            </a:pPr>
            <a:r>
              <a:rPr lang="en-US" altLang="en-US" dirty="0"/>
              <a:t>Ease of use (generic or problem-specific)</a:t>
            </a:r>
            <a:r>
              <a:rPr lang="en-US" altLang="en-US" dirty="0" smtClean="0"/>
              <a:t>.</a:t>
            </a:r>
          </a:p>
        </p:txBody>
      </p:sp>
    </p:spTree>
    <p:extLst>
      <p:ext uri="{BB962C8B-B14F-4D97-AF65-F5344CB8AC3E}">
        <p14:creationId xmlns:p14="http://schemas.microsoft.com/office/powerpoint/2010/main" val="18496571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pPr algn="ctr" eaLnBrk="1" hangingPunct="1"/>
            <a:r>
              <a:rPr lang="en-US" altLang="en-US" smtClean="0"/>
              <a:t>MCMC diagnostics</a:t>
            </a:r>
            <a:br>
              <a:rPr lang="en-US" altLang="en-US" smtClean="0"/>
            </a:br>
            <a:r>
              <a:rPr lang="en-US" altLang="en-US" sz="3000" smtClean="0">
                <a:solidFill>
                  <a:srgbClr val="FF0000"/>
                </a:solidFill>
              </a:rPr>
              <a:t>(what to keep track of during a run)</a:t>
            </a:r>
          </a:p>
        </p:txBody>
      </p:sp>
      <p:sp>
        <p:nvSpPr>
          <p:cNvPr id="20483" name="Rectangle 3"/>
          <p:cNvSpPr>
            <a:spLocks noGrp="1" noChangeArrowheads="1"/>
          </p:cNvSpPr>
          <p:nvPr>
            <p:ph type="body" idx="1"/>
          </p:nvPr>
        </p:nvSpPr>
        <p:spPr/>
        <p:txBody>
          <a:bodyPr/>
          <a:lstStyle/>
          <a:p>
            <a:pPr eaLnBrk="1" hangingPunct="1"/>
            <a:r>
              <a:rPr lang="en-US" altLang="en-US" smtClean="0"/>
              <a:t>The fraction of jumps that are accepted (it should be possible to ensure that the desired fraction is achieved automatically).</a:t>
            </a:r>
          </a:p>
          <a:p>
            <a:pPr eaLnBrk="1" hangingPunct="1"/>
            <a:r>
              <a:rPr lang="en-US" altLang="en-US" smtClean="0"/>
              <a:t>The fraction of jumps that result in parameter values that are “out of range”.</a:t>
            </a:r>
          </a:p>
        </p:txBody>
      </p:sp>
    </p:spTree>
    <p:extLst>
      <p:ext uri="{BB962C8B-B14F-4D97-AF65-F5344CB8AC3E}">
        <p14:creationId xmlns:p14="http://schemas.microsoft.com/office/powerpoint/2010/main" val="11043314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pPr eaLnBrk="1" hangingPunct="1"/>
            <a:r>
              <a:rPr lang="en-US" altLang="en-US" sz="4000" dirty="0" smtClean="0"/>
              <a:t>Visual Methods</a:t>
            </a:r>
          </a:p>
        </p:txBody>
      </p:sp>
      <p:sp>
        <p:nvSpPr>
          <p:cNvPr id="24579" name="Rectangle 3"/>
          <p:cNvSpPr>
            <a:spLocks noGrp="1" noChangeArrowheads="1"/>
          </p:cNvSpPr>
          <p:nvPr>
            <p:ph type="body" idx="1"/>
          </p:nvPr>
        </p:nvSpPr>
        <p:spPr>
          <a:xfrm>
            <a:off x="457200" y="1051870"/>
            <a:ext cx="8229600" cy="5806130"/>
          </a:xfrm>
        </p:spPr>
        <p:txBody>
          <a:bodyPr>
            <a:normAutofit fontScale="85000" lnSpcReduction="20000"/>
          </a:bodyPr>
          <a:lstStyle/>
          <a:p>
            <a:pPr eaLnBrk="1" hangingPunct="1"/>
            <a:r>
              <a:rPr lang="en-US" altLang="en-US" dirty="0" smtClean="0"/>
              <a:t>The trace is no more than a plot of various outputs (derived quantities as well as parameters) against cycle number.</a:t>
            </a:r>
          </a:p>
          <a:p>
            <a:pPr eaLnBrk="1" hangingPunct="1"/>
            <a:r>
              <a:rPr lang="en-US" altLang="en-US" dirty="0" smtClean="0"/>
              <a:t>Look for trends and evidence </a:t>
            </a:r>
            <a:r>
              <a:rPr lang="en-US" altLang="en-US" dirty="0"/>
              <a:t>for strong auto-correlation</a:t>
            </a:r>
            <a:r>
              <a:rPr lang="en-US" altLang="en-US" dirty="0" smtClean="0"/>
              <a:t>.</a:t>
            </a:r>
          </a:p>
          <a:p>
            <a:r>
              <a:rPr lang="en-US" altLang="en-US" dirty="0"/>
              <a:t>The trace can be more interpretable if it is summarized by:</a:t>
            </a:r>
          </a:p>
          <a:p>
            <a:pPr lvl="1"/>
            <a:r>
              <a:rPr lang="en-US" altLang="en-US" dirty="0"/>
              <a:t>the cumulative posterior median, and upper and lower x% credibility intervals; and</a:t>
            </a:r>
          </a:p>
          <a:p>
            <a:pPr lvl="1"/>
            <a:r>
              <a:rPr lang="en-US" altLang="en-US" dirty="0"/>
              <a:t>moving averages.</a:t>
            </a:r>
          </a:p>
          <a:p>
            <a:r>
              <a:rPr lang="en-US" altLang="en-US" dirty="0"/>
              <a:t>Correlation plots easily display the relationships among key parameters.</a:t>
            </a:r>
          </a:p>
          <a:p>
            <a:pPr eaLnBrk="1" hangingPunct="1"/>
            <a:r>
              <a:rPr lang="en-US" altLang="en-US" dirty="0" smtClean="0"/>
              <a:t>Plot the distributions for the marginal posteriors (but do not assume convergence just because these look smooth).</a:t>
            </a:r>
          </a:p>
          <a:p>
            <a:pPr eaLnBrk="1" hangingPunct="1"/>
            <a:endParaRPr lang="en-US" altLang="en-US" dirty="0" smtClean="0"/>
          </a:p>
        </p:txBody>
      </p:sp>
    </p:spTree>
    <p:extLst>
      <p:ext uri="{BB962C8B-B14F-4D97-AF65-F5344CB8AC3E}">
        <p14:creationId xmlns:p14="http://schemas.microsoft.com/office/powerpoint/2010/main" val="15845790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US" altLang="en-US" dirty="0" smtClean="0"/>
              <a:t>Numerical Statistics</a:t>
            </a:r>
          </a:p>
        </p:txBody>
      </p:sp>
      <p:sp>
        <p:nvSpPr>
          <p:cNvPr id="40963" name="Text Box 4"/>
          <p:cNvSpPr>
            <a:spLocks noGrp="1" noChangeArrowheads="1"/>
          </p:cNvSpPr>
          <p:nvPr>
            <p:ph type="body" idx="1"/>
          </p:nvPr>
        </p:nvSpPr>
        <p:spPr>
          <a:noFill/>
        </p:spPr>
        <p:txBody>
          <a:bodyPr/>
          <a:lstStyle/>
          <a:p>
            <a:pPr eaLnBrk="1" hangingPunct="1">
              <a:lnSpc>
                <a:spcPct val="90000"/>
              </a:lnSpc>
            </a:pPr>
            <a:r>
              <a:rPr lang="en-US" altLang="en-US" sz="2400" dirty="0" smtClean="0"/>
              <a:t>Autocorrelation lags 1-20</a:t>
            </a:r>
          </a:p>
          <a:p>
            <a:pPr eaLnBrk="1" hangingPunct="1">
              <a:lnSpc>
                <a:spcPct val="90000"/>
              </a:lnSpc>
            </a:pPr>
            <a:r>
              <a:rPr lang="en-US" altLang="en-US" sz="2400" dirty="0" err="1" smtClean="0"/>
              <a:t>Geweke</a:t>
            </a:r>
            <a:r>
              <a:rPr lang="en-US" altLang="en-US" sz="2400" dirty="0" smtClean="0"/>
              <a:t> statistic</a:t>
            </a:r>
          </a:p>
          <a:p>
            <a:pPr eaLnBrk="1" hangingPunct="1">
              <a:lnSpc>
                <a:spcPct val="90000"/>
              </a:lnSpc>
            </a:pPr>
            <a:r>
              <a:rPr lang="en-US" altLang="en-US" sz="2400" dirty="0" smtClean="0"/>
              <a:t>“Effective” sample size</a:t>
            </a:r>
          </a:p>
          <a:p>
            <a:pPr eaLnBrk="1" hangingPunct="1">
              <a:lnSpc>
                <a:spcPct val="90000"/>
              </a:lnSpc>
            </a:pPr>
            <a:r>
              <a:rPr lang="en-US" altLang="en-US" sz="2400" dirty="0" smtClean="0"/>
              <a:t>Heidelberger and Welch statistic</a:t>
            </a:r>
          </a:p>
          <a:p>
            <a:pPr eaLnBrk="1" hangingPunct="1">
              <a:lnSpc>
                <a:spcPct val="90000"/>
              </a:lnSpc>
            </a:pPr>
            <a:r>
              <a:rPr lang="en-US" altLang="en-US" sz="2400" dirty="0" err="1" smtClean="0"/>
              <a:t>Raftery</a:t>
            </a:r>
            <a:r>
              <a:rPr lang="en-US" altLang="en-US" sz="2400" dirty="0" smtClean="0"/>
              <a:t> and Lewis statistic</a:t>
            </a:r>
          </a:p>
          <a:p>
            <a:pPr eaLnBrk="1" hangingPunct="1">
              <a:lnSpc>
                <a:spcPct val="90000"/>
              </a:lnSpc>
            </a:pPr>
            <a:r>
              <a:rPr lang="en-US" altLang="en-US" sz="2400" dirty="0" smtClean="0"/>
              <a:t>Batch </a:t>
            </a:r>
            <a:r>
              <a:rPr lang="en-US" altLang="en-US" sz="2400" dirty="0" err="1" smtClean="0"/>
              <a:t>sd</a:t>
            </a:r>
            <a:r>
              <a:rPr lang="en-US" altLang="en-US" sz="2400" dirty="0" smtClean="0"/>
              <a:t>/naïve </a:t>
            </a:r>
            <a:r>
              <a:rPr lang="en-US" altLang="en-US" sz="2400" dirty="0" err="1" smtClean="0"/>
              <a:t>sd</a:t>
            </a:r>
            <a:endParaRPr lang="en-US" altLang="en-US" sz="2400" dirty="0" smtClean="0"/>
          </a:p>
          <a:p>
            <a:pPr eaLnBrk="1" hangingPunct="1">
              <a:lnSpc>
                <a:spcPct val="90000"/>
              </a:lnSpc>
            </a:pPr>
            <a:r>
              <a:rPr lang="en-US" altLang="en-US" sz="2400" dirty="0" smtClean="0"/>
              <a:t>Single chain </a:t>
            </a:r>
            <a:r>
              <a:rPr lang="en-US" altLang="en-US" sz="2400" dirty="0" err="1" smtClean="0"/>
              <a:t>Gelman</a:t>
            </a:r>
            <a:r>
              <a:rPr lang="en-US" altLang="en-US" sz="2400" dirty="0" smtClean="0"/>
              <a:t> statistic</a:t>
            </a:r>
          </a:p>
          <a:p>
            <a:pPr eaLnBrk="1" hangingPunct="1">
              <a:lnSpc>
                <a:spcPct val="90000"/>
              </a:lnSpc>
            </a:pPr>
            <a:r>
              <a:rPr lang="en-US" altLang="en-US" sz="2400" dirty="0" smtClean="0"/>
              <a:t>Brooks-</a:t>
            </a:r>
            <a:r>
              <a:rPr lang="en-US" altLang="en-US" sz="2400" dirty="0" err="1" smtClean="0"/>
              <a:t>Gelman</a:t>
            </a:r>
            <a:r>
              <a:rPr lang="en-US" altLang="en-US" sz="2400" dirty="0" smtClean="0"/>
              <a:t>-Rubin statistic</a:t>
            </a:r>
          </a:p>
          <a:p>
            <a:pPr eaLnBrk="1" hangingPunct="1">
              <a:lnSpc>
                <a:spcPct val="90000"/>
              </a:lnSpc>
            </a:pPr>
            <a:r>
              <a:rPr lang="en-US" altLang="en-US" sz="2400" dirty="0" smtClean="0"/>
              <a:t>Cumulative </a:t>
            </a:r>
            <a:r>
              <a:rPr lang="en-US" altLang="en-US" sz="2400" dirty="0" err="1" smtClean="0"/>
              <a:t>quantiles</a:t>
            </a:r>
            <a:endParaRPr lang="en-US" altLang="en-US" sz="2400" dirty="0" smtClean="0"/>
          </a:p>
          <a:p>
            <a:pPr eaLnBrk="1" hangingPunct="1">
              <a:lnSpc>
                <a:spcPct val="90000"/>
              </a:lnSpc>
            </a:pPr>
            <a:r>
              <a:rPr lang="en-US" altLang="en-US" sz="2400" dirty="0" smtClean="0"/>
              <a:t>Running mean</a:t>
            </a:r>
          </a:p>
          <a:p>
            <a:pPr eaLnBrk="1" hangingPunct="1">
              <a:lnSpc>
                <a:spcPct val="90000"/>
              </a:lnSpc>
            </a:pPr>
            <a:r>
              <a:rPr lang="en-US" altLang="en-US" sz="2400" dirty="0" smtClean="0"/>
              <a:t>…</a:t>
            </a:r>
          </a:p>
          <a:p>
            <a:pPr eaLnBrk="1" hangingPunct="1">
              <a:lnSpc>
                <a:spcPct val="90000"/>
              </a:lnSpc>
            </a:pPr>
            <a:endParaRPr lang="en-US" altLang="en-US" sz="2400" dirty="0" smtClean="0"/>
          </a:p>
          <a:p>
            <a:pPr marL="0" indent="0" eaLnBrk="1" hangingPunct="1">
              <a:lnSpc>
                <a:spcPct val="90000"/>
              </a:lnSpc>
              <a:buNone/>
            </a:pPr>
            <a:r>
              <a:rPr lang="en-US" altLang="en-US" sz="2400" dirty="0" smtClean="0"/>
              <a:t>Many of these relate to changes in the mean or variance either among chains or among sections of the same chain.</a:t>
            </a:r>
          </a:p>
          <a:p>
            <a:pPr eaLnBrk="1" hangingPunct="1">
              <a:lnSpc>
                <a:spcPct val="90000"/>
              </a:lnSpc>
              <a:spcBef>
                <a:spcPct val="0"/>
              </a:spcBef>
              <a:buClrTx/>
              <a:buSzTx/>
              <a:buFontTx/>
              <a:buNone/>
            </a:pPr>
            <a:endParaRPr lang="en-US" altLang="en-US" sz="1800" dirty="0" smtClean="0">
              <a:latin typeface="Arial" panose="020B0604020202020204" pitchFamily="34" charset="0"/>
            </a:endParaRPr>
          </a:p>
        </p:txBody>
      </p:sp>
      <p:pic>
        <p:nvPicPr>
          <p:cNvPr id="2" name="Picture 1"/>
          <p:cNvPicPr>
            <a:picLocks noChangeAspect="1"/>
          </p:cNvPicPr>
          <p:nvPr/>
        </p:nvPicPr>
        <p:blipFill>
          <a:blip r:embed="rId3"/>
          <a:stretch>
            <a:fillRect/>
          </a:stretch>
        </p:blipFill>
        <p:spPr>
          <a:xfrm>
            <a:off x="5066079" y="1805536"/>
            <a:ext cx="4077921" cy="2705821"/>
          </a:xfrm>
          <a:prstGeom prst="rect">
            <a:avLst/>
          </a:prstGeom>
        </p:spPr>
      </p:pic>
    </p:spTree>
    <p:extLst>
      <p:ext uri="{BB962C8B-B14F-4D97-AF65-F5344CB8AC3E}">
        <p14:creationId xmlns:p14="http://schemas.microsoft.com/office/powerpoint/2010/main" val="36765790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algn="ctr" eaLnBrk="1" hangingPunct="1"/>
            <a:r>
              <a:rPr lang="en-US" altLang="en-US" smtClean="0"/>
              <a:t>The CODA Package</a:t>
            </a:r>
          </a:p>
        </p:txBody>
      </p:sp>
      <p:sp>
        <p:nvSpPr>
          <p:cNvPr id="71683" name="Rectangle 3"/>
          <p:cNvSpPr>
            <a:spLocks noGrp="1" noChangeArrowheads="1"/>
          </p:cNvSpPr>
          <p:nvPr>
            <p:ph type="body" idx="1"/>
          </p:nvPr>
        </p:nvSpPr>
        <p:spPr/>
        <p:txBody>
          <a:bodyPr/>
          <a:lstStyle/>
          <a:p>
            <a:pPr eaLnBrk="1" hangingPunct="1"/>
            <a:r>
              <a:rPr lang="en-US" altLang="en-US" smtClean="0"/>
              <a:t>CODA is a R package that implements all of the diagnostic statistics outlined above. The user can select functions from a menu interface or run the functions directly.</a:t>
            </a:r>
          </a:p>
        </p:txBody>
      </p:sp>
    </p:spTree>
    <p:extLst>
      <p:ext uri="{BB962C8B-B14F-4D97-AF65-F5344CB8AC3E}">
        <p14:creationId xmlns:p14="http://schemas.microsoft.com/office/powerpoint/2010/main" val="20304524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Software for Bayesian inference</a:t>
            </a:r>
            <a:endParaRPr lang="en-US" dirty="0"/>
          </a:p>
        </p:txBody>
      </p:sp>
      <p:sp>
        <p:nvSpPr>
          <p:cNvPr id="3" name="Content Placeholder 2"/>
          <p:cNvSpPr>
            <a:spLocks noGrp="1"/>
          </p:cNvSpPr>
          <p:nvPr>
            <p:ph idx="1"/>
          </p:nvPr>
        </p:nvSpPr>
        <p:spPr/>
        <p:txBody>
          <a:bodyPr>
            <a:normAutofit lnSpcReduction="10000"/>
          </a:bodyPr>
          <a:lstStyle/>
          <a:p>
            <a:r>
              <a:rPr lang="en-US" dirty="0" smtClean="0"/>
              <a:t>Lots of pre-written programs / code out there.</a:t>
            </a:r>
          </a:p>
          <a:p>
            <a:r>
              <a:rPr lang="en-US" dirty="0" smtClean="0"/>
              <a:t>Some are more flexible than others.</a:t>
            </a:r>
          </a:p>
          <a:p>
            <a:r>
              <a:rPr lang="en-US" dirty="0" smtClean="0"/>
              <a:t>The most popular, generic program is BUGS</a:t>
            </a:r>
          </a:p>
          <a:p>
            <a:pPr lvl="1"/>
            <a:r>
              <a:rPr lang="en-US" dirty="0" err="1"/>
              <a:t>WinBUGS</a:t>
            </a:r>
            <a:r>
              <a:rPr lang="en-US" dirty="0"/>
              <a:t>, </a:t>
            </a:r>
            <a:r>
              <a:rPr lang="en-US" dirty="0" err="1"/>
              <a:t>OpenBUGS</a:t>
            </a:r>
            <a:r>
              <a:rPr lang="en-US" dirty="0"/>
              <a:t>, JAGS</a:t>
            </a:r>
          </a:p>
          <a:p>
            <a:pPr lvl="1"/>
            <a:r>
              <a:rPr lang="en-US" dirty="0"/>
              <a:t>There are packages to run BUGS from R.</a:t>
            </a:r>
          </a:p>
          <a:p>
            <a:r>
              <a:rPr lang="en-US" dirty="0" smtClean="0"/>
              <a:t>STAN (</a:t>
            </a:r>
            <a:r>
              <a:rPr lang="en-US" dirty="0" err="1" smtClean="0"/>
              <a:t>Gelman</a:t>
            </a:r>
            <a:r>
              <a:rPr lang="en-US" dirty="0" smtClean="0"/>
              <a:t> et al.)</a:t>
            </a:r>
          </a:p>
          <a:p>
            <a:pPr lvl="1"/>
            <a:r>
              <a:rPr lang="en-US" dirty="0" smtClean="0"/>
              <a:t>Rapidly </a:t>
            </a:r>
            <a:r>
              <a:rPr lang="en-US" dirty="0"/>
              <a:t>developing. More involved coding than BUGS (e.g. need to write C++</a:t>
            </a:r>
            <a:r>
              <a:rPr lang="en-US" dirty="0" smtClean="0"/>
              <a:t>)</a:t>
            </a:r>
          </a:p>
          <a:p>
            <a:pPr lvl="1"/>
            <a:r>
              <a:rPr lang="en-US" dirty="0" smtClean="0"/>
              <a:t>Interfaces with R, Python, etc.</a:t>
            </a:r>
          </a:p>
          <a:p>
            <a:r>
              <a:rPr lang="en-US" dirty="0" smtClean="0"/>
              <a:t>ADMB</a:t>
            </a:r>
          </a:p>
          <a:p>
            <a:pPr lvl="1"/>
            <a:r>
              <a:rPr lang="en-US" dirty="0" smtClean="0"/>
              <a:t>Metropolis Hastings MCMC</a:t>
            </a:r>
          </a:p>
        </p:txBody>
      </p:sp>
    </p:spTree>
    <p:extLst>
      <p:ext uri="{BB962C8B-B14F-4D97-AF65-F5344CB8AC3E}">
        <p14:creationId xmlns:p14="http://schemas.microsoft.com/office/powerpoint/2010/main" val="3233612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fontScale="90000"/>
          </a:bodyPr>
          <a:lstStyle/>
          <a:p>
            <a:pPr eaLnBrk="1" hangingPunct="1"/>
            <a:r>
              <a:rPr lang="en-US" altLang="en-US" sz="4000" dirty="0" smtClean="0"/>
              <a:t>Tricks of the (MCMC) trade</a:t>
            </a:r>
          </a:p>
        </p:txBody>
      </p:sp>
      <p:sp>
        <p:nvSpPr>
          <p:cNvPr id="43011" name="Rectangle 3"/>
          <p:cNvSpPr>
            <a:spLocks noGrp="1" noChangeArrowheads="1"/>
          </p:cNvSpPr>
          <p:nvPr>
            <p:ph type="body" idx="1"/>
          </p:nvPr>
        </p:nvSpPr>
        <p:spPr/>
        <p:txBody>
          <a:bodyPr>
            <a:normAutofit fontScale="92500" lnSpcReduction="10000"/>
          </a:bodyPr>
          <a:lstStyle/>
          <a:p>
            <a:pPr eaLnBrk="1" hangingPunct="1"/>
            <a:r>
              <a:rPr lang="en-US" altLang="en-US" sz="3000" dirty="0" smtClean="0"/>
              <a:t>Performance of MCMC deteriorates:</a:t>
            </a:r>
          </a:p>
          <a:p>
            <a:pPr lvl="1"/>
            <a:r>
              <a:rPr lang="en-US" altLang="en-US" sz="2600" dirty="0"/>
              <a:t>as the number of parameters increases. Integrate out any nuisance parameters analytically.</a:t>
            </a:r>
          </a:p>
          <a:p>
            <a:pPr lvl="1"/>
            <a:r>
              <a:rPr lang="en-US" altLang="en-US" sz="2600" dirty="0"/>
              <a:t>if parameters are highly correlated. Examine the variance-covariance matrix to identify highly-correlated parameters </a:t>
            </a:r>
            <a:r>
              <a:rPr lang="en-US" altLang="en-US" sz="2600" dirty="0" smtClean="0"/>
              <a:t>(rho&gt;0.8</a:t>
            </a:r>
            <a:r>
              <a:rPr lang="en-US" altLang="en-US" sz="2600" dirty="0"/>
              <a:t>) and re-parameterize the model to reduce correlations.</a:t>
            </a:r>
          </a:p>
          <a:p>
            <a:r>
              <a:rPr lang="en-US" altLang="en-US" sz="3000" dirty="0" smtClean="0"/>
              <a:t>MCMC jumps may fall outside the allowable range if there are “hard” boundaries on parameters. Avoid these by working with logs or </a:t>
            </a:r>
            <a:r>
              <a:rPr lang="en-US" altLang="en-US" sz="3000" dirty="0" err="1" smtClean="0"/>
              <a:t>arctan</a:t>
            </a:r>
            <a:r>
              <a:rPr lang="en-US" altLang="en-US" sz="3000" dirty="0" smtClean="0"/>
              <a:t> transformations.</a:t>
            </a:r>
          </a:p>
          <a:p>
            <a:r>
              <a:rPr lang="en-US" altLang="en-US" sz="3000" dirty="0"/>
              <a:t>Always repeat the MCMC calculations </a:t>
            </a:r>
            <a:r>
              <a:rPr lang="en-US" altLang="en-US" sz="3000" dirty="0" smtClean="0"/>
              <a:t>for</a:t>
            </a:r>
          </a:p>
          <a:p>
            <a:pPr lvl="1"/>
            <a:r>
              <a:rPr lang="en-US" altLang="en-US" sz="2600" dirty="0" smtClean="0"/>
              <a:t>different </a:t>
            </a:r>
            <a:r>
              <a:rPr lang="en-US" altLang="en-US" sz="2600" dirty="0"/>
              <a:t>starting parameter vectors; and</a:t>
            </a:r>
          </a:p>
          <a:p>
            <a:pPr lvl="1"/>
            <a:r>
              <a:rPr lang="en-US" altLang="en-US" sz="2600" dirty="0"/>
              <a:t>different random number seeds.</a:t>
            </a:r>
          </a:p>
          <a:p>
            <a:endParaRPr lang="en-US" altLang="en-US" sz="3000" dirty="0" smtClean="0"/>
          </a:p>
          <a:p>
            <a:endParaRPr lang="en-US" altLang="en-US" sz="3000" dirty="0" smtClean="0"/>
          </a:p>
        </p:txBody>
      </p:sp>
    </p:spTree>
    <p:extLst>
      <p:ext uri="{BB962C8B-B14F-4D97-AF65-F5344CB8AC3E}">
        <p14:creationId xmlns:p14="http://schemas.microsoft.com/office/powerpoint/2010/main" val="33990598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MCMC using ADMB</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First we need to add code describing the contribution of the priors to the objective function.</a:t>
            </a:r>
          </a:p>
          <a:p>
            <a:r>
              <a:rPr lang="en-US" dirty="0" smtClean="0"/>
              <a:t>To run MCMC using ADMB, type:</a:t>
            </a:r>
            <a:br>
              <a:rPr lang="en-US" dirty="0" smtClean="0"/>
            </a:br>
            <a:r>
              <a:rPr lang="en-US" dirty="0" smtClean="0"/>
              <a:t> </a:t>
            </a:r>
            <a:r>
              <a:rPr lang="en-US" dirty="0" err="1" smtClean="0"/>
              <a:t>myprogram</a:t>
            </a:r>
            <a:r>
              <a:rPr lang="en-US" dirty="0" smtClean="0"/>
              <a:t> –</a:t>
            </a:r>
            <a:r>
              <a:rPr lang="en-US" dirty="0" err="1" smtClean="0"/>
              <a:t>mcmc</a:t>
            </a:r>
            <a:r>
              <a:rPr lang="en-US" dirty="0" smtClean="0"/>
              <a:t> </a:t>
            </a:r>
            <a:r>
              <a:rPr lang="en-US" dirty="0" err="1" smtClean="0"/>
              <a:t>Nsim</a:t>
            </a:r>
            <a:r>
              <a:rPr lang="en-US" dirty="0" smtClean="0"/>
              <a:t> –</a:t>
            </a:r>
            <a:r>
              <a:rPr lang="en-US" dirty="0" err="1" smtClean="0"/>
              <a:t>mcsave</a:t>
            </a:r>
            <a:r>
              <a:rPr lang="en-US" dirty="0" smtClean="0"/>
              <a:t> </a:t>
            </a:r>
            <a:r>
              <a:rPr lang="en-US" dirty="0" err="1" smtClean="0"/>
              <a:t>Nthin</a:t>
            </a:r>
            <a:endParaRPr lang="en-US" dirty="0" smtClean="0"/>
          </a:p>
          <a:p>
            <a:pPr marL="0" indent="0">
              <a:buNone/>
            </a:pPr>
            <a:r>
              <a:rPr lang="en-US" dirty="0"/>
              <a:t> </a:t>
            </a:r>
            <a:r>
              <a:rPr lang="en-US" dirty="0" smtClean="0"/>
              <a:t>   ./</a:t>
            </a:r>
            <a:r>
              <a:rPr lang="en-US" dirty="0" err="1" smtClean="0"/>
              <a:t>myprogram</a:t>
            </a:r>
            <a:r>
              <a:rPr lang="en-US" dirty="0" smtClean="0"/>
              <a:t> </a:t>
            </a:r>
            <a:r>
              <a:rPr lang="en-US" dirty="0"/>
              <a:t>–</a:t>
            </a:r>
            <a:r>
              <a:rPr lang="en-US" dirty="0" err="1"/>
              <a:t>mcmc</a:t>
            </a:r>
            <a:r>
              <a:rPr lang="en-US" dirty="0"/>
              <a:t> </a:t>
            </a:r>
            <a:r>
              <a:rPr lang="en-US" dirty="0" err="1"/>
              <a:t>Nsim</a:t>
            </a:r>
            <a:r>
              <a:rPr lang="en-US" dirty="0"/>
              <a:t> –</a:t>
            </a:r>
            <a:r>
              <a:rPr lang="en-US" dirty="0" err="1"/>
              <a:t>mcsave</a:t>
            </a:r>
            <a:r>
              <a:rPr lang="en-US" dirty="0"/>
              <a:t> </a:t>
            </a:r>
            <a:r>
              <a:rPr lang="en-US" dirty="0" err="1" smtClean="0"/>
              <a:t>Nthin</a:t>
            </a:r>
            <a:endParaRPr lang="en-US" dirty="0" smtClean="0"/>
          </a:p>
          <a:p>
            <a:r>
              <a:rPr lang="en-US" dirty="0" smtClean="0"/>
              <a:t>Where </a:t>
            </a:r>
            <a:r>
              <a:rPr lang="en-US" dirty="0" err="1" smtClean="0"/>
              <a:t>Nsim</a:t>
            </a:r>
            <a:r>
              <a:rPr lang="en-US" dirty="0" smtClean="0"/>
              <a:t> is total # of cycles, and </a:t>
            </a:r>
            <a:r>
              <a:rPr lang="en-US" dirty="0" err="1" smtClean="0"/>
              <a:t>Nthin</a:t>
            </a:r>
            <a:r>
              <a:rPr lang="en-US" dirty="0" smtClean="0"/>
              <a:t> is the thinning period.</a:t>
            </a:r>
          </a:p>
          <a:p>
            <a:pPr lvl="1"/>
            <a:r>
              <a:rPr lang="en-US" dirty="0" smtClean="0"/>
              <a:t>e.g</a:t>
            </a:r>
            <a:r>
              <a:rPr lang="en-US" dirty="0"/>
              <a:t>. –</a:t>
            </a:r>
            <a:r>
              <a:rPr lang="en-US" dirty="0" err="1"/>
              <a:t>mcmc</a:t>
            </a:r>
            <a:r>
              <a:rPr lang="en-US" dirty="0"/>
              <a:t> 1000 –</a:t>
            </a:r>
            <a:r>
              <a:rPr lang="en-US" dirty="0" err="1"/>
              <a:t>mcsave</a:t>
            </a:r>
            <a:r>
              <a:rPr lang="en-US" dirty="0"/>
              <a:t> 10  will run 1000 iterations, and save every 10</a:t>
            </a:r>
            <a:r>
              <a:rPr lang="en-US" baseline="30000" dirty="0"/>
              <a:t>th</a:t>
            </a:r>
            <a:r>
              <a:rPr lang="en-US" dirty="0"/>
              <a:t> one</a:t>
            </a:r>
            <a:r>
              <a:rPr lang="en-US" dirty="0" smtClean="0"/>
              <a:t>.</a:t>
            </a:r>
          </a:p>
          <a:p>
            <a:r>
              <a:rPr lang="en-US" dirty="0" smtClean="0"/>
              <a:t>Unless you tell it not to, ADMB will first run the model to get the posterior mode and the variance-covariance matrix which it needs for the proposal distribution.</a:t>
            </a:r>
          </a:p>
          <a:p>
            <a:endParaRPr lang="en-US" dirty="0" smtClean="0"/>
          </a:p>
          <a:p>
            <a:endParaRPr lang="en-US" dirty="0" smtClean="0"/>
          </a:p>
        </p:txBody>
      </p:sp>
      <p:pic>
        <p:nvPicPr>
          <p:cNvPr id="5" name="Picture 4" descr="Screen Shot 2015-11-17 at 1.18.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223" y="1051870"/>
            <a:ext cx="8629542" cy="4363351"/>
          </a:xfrm>
          <a:prstGeom prst="rect">
            <a:avLst/>
          </a:prstGeom>
          <a:ln>
            <a:solidFill>
              <a:schemeClr val="tx1"/>
            </a:solidFill>
          </a:ln>
        </p:spPr>
      </p:pic>
    </p:spTree>
    <p:extLst>
      <p:ext uri="{BB962C8B-B14F-4D97-AF65-F5344CB8AC3E}">
        <p14:creationId xmlns:p14="http://schemas.microsoft.com/office/powerpoint/2010/main" val="34863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Decision Analysis</a:t>
            </a:r>
            <a:endParaRPr lang="en-US" dirty="0"/>
          </a:p>
        </p:txBody>
      </p:sp>
      <p:sp>
        <p:nvSpPr>
          <p:cNvPr id="5" name="Content Placeholder 4"/>
          <p:cNvSpPr>
            <a:spLocks noGrp="1"/>
          </p:cNvSpPr>
          <p:nvPr>
            <p:ph idx="1"/>
          </p:nvPr>
        </p:nvSpPr>
        <p:spPr>
          <a:xfrm>
            <a:off x="457200" y="1051870"/>
            <a:ext cx="8229600" cy="6135858"/>
          </a:xfrm>
        </p:spPr>
        <p:txBody>
          <a:bodyPr>
            <a:normAutofit fontScale="92500" lnSpcReduction="10000"/>
          </a:bodyPr>
          <a:lstStyle/>
          <a:p>
            <a:r>
              <a:rPr lang="en-US" sz="3000" dirty="0" smtClean="0"/>
              <a:t>We often want to make statements about the  consequences of alternative management actions given different states of nature.</a:t>
            </a:r>
          </a:p>
          <a:p>
            <a:endParaRPr lang="en-US" dirty="0"/>
          </a:p>
          <a:p>
            <a:endParaRPr lang="en-US" dirty="0" smtClean="0"/>
          </a:p>
          <a:p>
            <a:endParaRPr lang="en-US" dirty="0"/>
          </a:p>
          <a:p>
            <a:endParaRPr lang="en-US" dirty="0" smtClean="0"/>
          </a:p>
          <a:p>
            <a:endParaRPr lang="en-US" dirty="0" smtClean="0"/>
          </a:p>
          <a:p>
            <a:endParaRPr lang="en-US" altLang="en-US" sz="3000" dirty="0" smtClean="0"/>
          </a:p>
          <a:p>
            <a:r>
              <a:rPr lang="en-US" altLang="en-US" sz="3000" dirty="0" smtClean="0"/>
              <a:t>To compute expected outcomes, we </a:t>
            </a:r>
            <a:r>
              <a:rPr lang="en-US" altLang="en-US" sz="3000" dirty="0"/>
              <a:t>need to know the (relative) probability to associate with each state of nature, i.e. P(</a:t>
            </a:r>
            <a:r>
              <a:rPr lang="en-US" altLang="en-US" sz="3000" i="1" dirty="0"/>
              <a:t>H</a:t>
            </a:r>
            <a:r>
              <a:rPr lang="en-US" altLang="en-US" sz="3000" dirty="0"/>
              <a:t>|</a:t>
            </a:r>
            <a:r>
              <a:rPr lang="en-US" altLang="en-US" sz="3000" i="1" dirty="0"/>
              <a:t>D</a:t>
            </a:r>
            <a:r>
              <a:rPr lang="en-US" altLang="en-US" sz="3000" dirty="0"/>
              <a:t>) where </a:t>
            </a:r>
            <a:r>
              <a:rPr lang="en-US" altLang="en-US" sz="3000" i="1" dirty="0"/>
              <a:t>H</a:t>
            </a:r>
            <a:r>
              <a:rPr lang="en-US" altLang="en-US" sz="3000" dirty="0"/>
              <a:t> is the hypothesis and </a:t>
            </a:r>
            <a:r>
              <a:rPr lang="en-US" altLang="en-US" sz="3000" i="1" dirty="0"/>
              <a:t>D</a:t>
            </a:r>
            <a:r>
              <a:rPr lang="en-US" altLang="en-US" sz="3000" dirty="0"/>
              <a:t> is the data</a:t>
            </a:r>
            <a:r>
              <a:rPr lang="en-US" altLang="en-US" sz="3000" dirty="0" smtClean="0"/>
              <a:t>.</a:t>
            </a:r>
            <a:endParaRPr lang="en-US" altLang="en-US" sz="3000" dirty="0"/>
          </a:p>
        </p:txBody>
      </p:sp>
      <p:graphicFrame>
        <p:nvGraphicFramePr>
          <p:cNvPr id="6" name="Group 3"/>
          <p:cNvGraphicFramePr>
            <a:graphicFrameLocks/>
          </p:cNvGraphicFramePr>
          <p:nvPr>
            <p:extLst>
              <p:ext uri="{D42A27DB-BD31-4B8C-83A1-F6EECF244321}">
                <p14:modId xmlns:p14="http://schemas.microsoft.com/office/powerpoint/2010/main" val="553433351"/>
              </p:ext>
            </p:extLst>
          </p:nvPr>
        </p:nvGraphicFramePr>
        <p:xfrm>
          <a:off x="139550" y="2511460"/>
          <a:ext cx="8749771" cy="2615899"/>
        </p:xfrm>
        <a:graphic>
          <a:graphicData uri="http://schemas.openxmlformats.org/drawingml/2006/table">
            <a:tbl>
              <a:tblPr/>
              <a:tblGrid>
                <a:gridCol w="2462556"/>
                <a:gridCol w="1338728"/>
                <a:gridCol w="1650461"/>
                <a:gridCol w="1649013"/>
                <a:gridCol w="1649013"/>
              </a:tblGrid>
              <a:tr h="519836">
                <a:tc rowSpan="2">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dirty="0" smtClean="0">
                          <a:ln>
                            <a:noFill/>
                          </a:ln>
                          <a:solidFill>
                            <a:schemeClr val="tx1"/>
                          </a:solidFill>
                          <a:effectLst/>
                          <a:latin typeface="Tahoma" panose="020B0604030504040204" pitchFamily="34" charset="0"/>
                        </a:rPr>
                        <a:t>Management Action</a:t>
                      </a:r>
                    </a:p>
                  </a:txBody>
                  <a:tcPr horzOverflow="overflow">
                    <a:lnL w="28575" cap="flat" cmpd="sng" algn="ctr">
                      <a:solidFill>
                        <a:schemeClr val="tx1"/>
                      </a:solidFill>
                      <a:prstDash val="solid"/>
                      <a:round/>
                      <a:headEnd type="none" w="med" len="med"/>
                      <a:tailEnd type="none" w="med" len="med"/>
                    </a:lnL>
                    <a:lnR w="38100" cap="flat" cmpd="sng" algn="ctr">
                      <a:solidFill>
                        <a:srgbClr val="D32128"/>
                      </a:solidFill>
                      <a:prstDash val="solid"/>
                      <a:round/>
                      <a:headEnd type="none" w="med" len="med"/>
                      <a:tailEnd type="none" w="med" len="med"/>
                    </a:lnR>
                    <a:lnT w="28575" cap="flat" cmpd="sng" algn="ctr">
                      <a:solidFill>
                        <a:schemeClr val="tx1"/>
                      </a:solidFill>
                      <a:prstDash val="solid"/>
                      <a:round/>
                      <a:headEnd type="none" w="med" len="med"/>
                      <a:tailEnd type="none" w="med" len="med"/>
                    </a:lnT>
                    <a:lnB w="38100" cap="flat" cmpd="sng" algn="ctr">
                      <a:solidFill>
                        <a:srgbClr val="D32128"/>
                      </a:solidFill>
                      <a:prstDash val="solid"/>
                      <a:round/>
                      <a:headEnd type="none" w="med" len="med"/>
                      <a:tailEnd type="none" w="med" len="med"/>
                    </a:lnB>
                    <a:lnTlToBr>
                      <a:noFill/>
                    </a:lnTlToBr>
                    <a:lnBlToTr>
                      <a:noFill/>
                    </a:lnBlToTr>
                    <a:noFill/>
                  </a:tcPr>
                </a:tc>
                <a:tc gridSpan="3">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dirty="0" smtClean="0">
                          <a:ln>
                            <a:noFill/>
                          </a:ln>
                          <a:solidFill>
                            <a:schemeClr val="tx1"/>
                          </a:solidFill>
                          <a:effectLst/>
                          <a:latin typeface="Tahoma" panose="020B0604030504040204" pitchFamily="34" charset="0"/>
                        </a:rPr>
                        <a:t>State of Nature</a:t>
                      </a:r>
                    </a:p>
                  </a:txBody>
                  <a:tcPr horzOverflow="overflow">
                    <a:lnL w="38100" cap="flat" cmpd="sng" algn="ctr">
                      <a:solidFill>
                        <a:srgbClr val="D32128"/>
                      </a:solidFill>
                      <a:prstDash val="solid"/>
                      <a:round/>
                      <a:headEnd type="none" w="med" len="med"/>
                      <a:tailEnd type="none" w="med" len="med"/>
                    </a:lnL>
                    <a:lnR w="38100" cap="flat" cmpd="sng" algn="ctr">
                      <a:solidFill>
                        <a:srgbClr val="D32128"/>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D32128"/>
                      </a:solidFill>
                      <a:prstDash val="solid"/>
                      <a:round/>
                      <a:headEnd type="none" w="med" len="med"/>
                      <a:tailEnd type="none" w="med" len="med"/>
                    </a:lnB>
                    <a:lnTlToBr>
                      <a:noFill/>
                    </a:lnTlToBr>
                    <a:lnBlToTr>
                      <a:noFill/>
                    </a:lnBlToTr>
                    <a:noFill/>
                  </a:tcPr>
                </a:tc>
                <a:tc hMerge="1">
                  <a:txBody>
                    <a:bodyPr/>
                    <a:lstStyle/>
                    <a:p>
                      <a:endParaRPr lang="en-AU"/>
                    </a:p>
                  </a:txBody>
                  <a:tcPr/>
                </a:tc>
                <a:tc hMerge="1">
                  <a:txBody>
                    <a:bodyPr/>
                    <a:lstStyle/>
                    <a:p>
                      <a:endParaRPr lang="en-AU"/>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dirty="0" smtClean="0">
                          <a:ln>
                            <a:noFill/>
                          </a:ln>
                          <a:solidFill>
                            <a:schemeClr val="tx1"/>
                          </a:solidFill>
                          <a:effectLst/>
                          <a:latin typeface="Tahoma" panose="020B0604030504040204" pitchFamily="34" charset="0"/>
                        </a:rPr>
                        <a:t>Expected</a:t>
                      </a:r>
                    </a:p>
                  </a:txBody>
                  <a:tcPr horzOverflow="overflow">
                    <a:lnL w="38100" cap="flat" cmpd="sng" algn="ctr">
                      <a:solidFill>
                        <a:srgbClr val="D32128"/>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D32128"/>
                      </a:solidFill>
                      <a:prstDash val="solid"/>
                      <a:round/>
                      <a:headEnd type="none" w="med" len="med"/>
                      <a:tailEnd type="none" w="med" len="med"/>
                    </a:lnB>
                    <a:lnTlToBr>
                      <a:noFill/>
                    </a:lnTlToBr>
                    <a:lnBlToTr>
                      <a:noFill/>
                    </a:lnBlToTr>
                    <a:noFill/>
                  </a:tcPr>
                </a:tc>
              </a:tr>
              <a:tr h="510805">
                <a:tc vMerge="1">
                  <a:txBody>
                    <a:bodyPr/>
                    <a:lstStyle/>
                    <a:p>
                      <a:endParaRPr lang="en-AU"/>
                    </a:p>
                  </a:txBody>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1" u="none" strike="noStrike" cap="none" normalizeH="0" baseline="0" smtClean="0">
                          <a:ln>
                            <a:noFill/>
                          </a:ln>
                          <a:solidFill>
                            <a:schemeClr val="tx1"/>
                          </a:solidFill>
                          <a:effectLst/>
                          <a:latin typeface="Tahoma" panose="020B0604030504040204" pitchFamily="34" charset="0"/>
                        </a:rPr>
                        <a:t>r</a:t>
                      </a:r>
                      <a:r>
                        <a:rPr kumimoji="0" lang="en-US" altLang="en-US" sz="2800" b="0" i="0" u="none" strike="noStrike" cap="none" normalizeH="0" baseline="0" smtClean="0">
                          <a:ln>
                            <a:noFill/>
                          </a:ln>
                          <a:solidFill>
                            <a:schemeClr val="tx1"/>
                          </a:solidFill>
                          <a:effectLst/>
                          <a:latin typeface="Tahoma" panose="020B0604030504040204" pitchFamily="34" charset="0"/>
                        </a:rPr>
                        <a:t>=0.1</a:t>
                      </a:r>
                    </a:p>
                  </a:txBody>
                  <a:tcPr horzOverflow="overflow">
                    <a:lnL w="38100" cap="flat" cmpd="sng" algn="ctr">
                      <a:solidFill>
                        <a:srgbClr val="D32128"/>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32128"/>
                      </a:solidFill>
                      <a:prstDash val="solid"/>
                      <a:round/>
                      <a:headEnd type="none" w="med" len="med"/>
                      <a:tailEnd type="none" w="med" len="med"/>
                    </a:lnT>
                    <a:lnB w="38100" cap="flat" cmpd="sng" algn="ctr">
                      <a:solidFill>
                        <a:srgbClr val="D32128"/>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1" u="none" strike="noStrike" cap="none" normalizeH="0" baseline="0" smtClean="0">
                          <a:ln>
                            <a:noFill/>
                          </a:ln>
                          <a:solidFill>
                            <a:schemeClr val="tx1"/>
                          </a:solidFill>
                          <a:effectLst/>
                          <a:latin typeface="Tahoma" panose="020B0604030504040204" pitchFamily="34" charset="0"/>
                        </a:rPr>
                        <a:t>r</a:t>
                      </a:r>
                      <a:r>
                        <a:rPr kumimoji="0" lang="en-US" altLang="en-US" sz="2800" b="0" i="0" u="none" strike="noStrike" cap="none" normalizeH="0" baseline="0" smtClean="0">
                          <a:ln>
                            <a:noFill/>
                          </a:ln>
                          <a:solidFill>
                            <a:schemeClr val="tx1"/>
                          </a:solidFill>
                          <a:effectLst/>
                          <a:latin typeface="Tahoma" panose="020B0604030504040204" pitchFamily="34" charset="0"/>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32128"/>
                      </a:solidFill>
                      <a:prstDash val="solid"/>
                      <a:round/>
                      <a:headEnd type="none" w="med" len="med"/>
                      <a:tailEnd type="none" w="med" len="med"/>
                    </a:lnT>
                    <a:lnB w="38100" cap="flat" cmpd="sng" algn="ctr">
                      <a:solidFill>
                        <a:srgbClr val="D32128"/>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1" u="none" strike="noStrike" cap="none" normalizeH="0" baseline="0" smtClean="0">
                          <a:ln>
                            <a:noFill/>
                          </a:ln>
                          <a:solidFill>
                            <a:schemeClr val="tx1"/>
                          </a:solidFill>
                          <a:effectLst/>
                          <a:latin typeface="Tahoma" panose="020B0604030504040204" pitchFamily="34" charset="0"/>
                        </a:rPr>
                        <a:t>r</a:t>
                      </a:r>
                      <a:r>
                        <a:rPr kumimoji="0" lang="en-US" altLang="en-US" sz="2800" b="0" i="0" u="none" strike="noStrike" cap="none" normalizeH="0" baseline="0" smtClean="0">
                          <a:ln>
                            <a:noFill/>
                          </a:ln>
                          <a:solidFill>
                            <a:schemeClr val="tx1"/>
                          </a:solidFill>
                          <a:effectLst/>
                          <a:latin typeface="Tahoma" panose="020B0604030504040204" pitchFamily="34" charset="0"/>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D32128"/>
                      </a:solidFill>
                      <a:prstDash val="solid"/>
                      <a:round/>
                      <a:headEnd type="none" w="med" len="med"/>
                      <a:tailEnd type="none" w="med" len="med"/>
                    </a:lnT>
                    <a:lnB w="38100" cap="flat" cmpd="sng" algn="ctr">
                      <a:solidFill>
                        <a:srgbClr val="D32128"/>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dirty="0" smtClean="0">
                          <a:ln>
                            <a:noFill/>
                          </a:ln>
                          <a:solidFill>
                            <a:schemeClr val="tx1"/>
                          </a:solidFill>
                          <a:effectLst/>
                          <a:latin typeface="Tahoma" panose="020B0604030504040204" pitchFamily="34" charset="0"/>
                        </a:rPr>
                        <a:t>Outcome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D32128"/>
                      </a:solidFill>
                      <a:prstDash val="solid"/>
                      <a:round/>
                      <a:headEnd type="none" w="med" len="med"/>
                      <a:tailEnd type="none" w="med" len="med"/>
                    </a:lnT>
                    <a:lnB w="38100" cap="flat" cmpd="sng" algn="ctr">
                      <a:solidFill>
                        <a:srgbClr val="D32128"/>
                      </a:solidFill>
                      <a:prstDash val="solid"/>
                      <a:round/>
                      <a:headEnd type="none" w="med" len="med"/>
                      <a:tailEnd type="none" w="med" len="med"/>
                    </a:lnB>
                    <a:lnTlToBr>
                      <a:noFill/>
                    </a:lnTlToBr>
                    <a:lnBlToTr>
                      <a:noFill/>
                    </a:lnBlToTr>
                    <a:noFill/>
                  </a:tcPr>
                </a:tc>
              </a:tr>
              <a:tr h="519836">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smtClean="0">
                          <a:ln>
                            <a:noFill/>
                          </a:ln>
                          <a:solidFill>
                            <a:schemeClr val="tx1"/>
                          </a:solidFill>
                          <a:effectLst/>
                          <a:latin typeface="Tahoma" panose="020B0604030504040204" pitchFamily="34" charset="0"/>
                        </a:rPr>
                        <a:t>Catch=10</a:t>
                      </a:r>
                    </a:p>
                  </a:txBody>
                  <a:tcPr horzOverflow="overflow">
                    <a:lnL w="28575" cap="flat" cmpd="sng" algn="ctr">
                      <a:solidFill>
                        <a:schemeClr val="tx1"/>
                      </a:solidFill>
                      <a:prstDash val="solid"/>
                      <a:round/>
                      <a:headEnd type="none" w="med" len="med"/>
                      <a:tailEnd type="none" w="med" len="med"/>
                    </a:lnL>
                    <a:lnR w="38100" cap="flat" cmpd="sng" algn="ctr">
                      <a:solidFill>
                        <a:srgbClr val="D32128"/>
                      </a:solidFill>
                      <a:prstDash val="solid"/>
                      <a:round/>
                      <a:headEnd type="none" w="med" len="med"/>
                      <a:tailEnd type="none" w="med" len="med"/>
                    </a:lnR>
                    <a:lnT w="38100" cap="flat" cmpd="sng" algn="ctr">
                      <a:solidFill>
                        <a:srgbClr val="D32128"/>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38100" cap="flat" cmpd="sng" algn="ctr">
                      <a:solidFill>
                        <a:srgbClr val="D32128"/>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D32128"/>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D32128"/>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dirty="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D32128"/>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dirty="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38100" cap="flat" cmpd="sng" algn="ctr">
                      <a:solidFill>
                        <a:srgbClr val="D32128"/>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907">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smtClean="0">
                          <a:ln>
                            <a:noFill/>
                          </a:ln>
                          <a:solidFill>
                            <a:schemeClr val="tx1"/>
                          </a:solidFill>
                          <a:effectLst/>
                          <a:latin typeface="Tahoma" panose="020B0604030504040204" pitchFamily="34" charset="0"/>
                        </a:rPr>
                        <a:t>Catch=20</a:t>
                      </a:r>
                    </a:p>
                  </a:txBody>
                  <a:tcPr horzOverflow="overflow">
                    <a:lnL w="28575" cap="flat" cmpd="sng" algn="ctr">
                      <a:solidFill>
                        <a:schemeClr val="tx1"/>
                      </a:solidFill>
                      <a:prstDash val="solid"/>
                      <a:round/>
                      <a:headEnd type="none" w="med" len="med"/>
                      <a:tailEnd type="none" w="med" len="med"/>
                    </a:lnL>
                    <a:lnR w="38100" cap="flat" cmpd="sng" algn="ctr">
                      <a:solidFill>
                        <a:srgbClr val="D32128"/>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38100" cap="flat" cmpd="sng" algn="ctr">
                      <a:solidFill>
                        <a:srgbClr val="D32128"/>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0805">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r>
                        <a:rPr kumimoji="0" lang="en-US" altLang="en-US" sz="2800" b="0" i="0" u="none" strike="noStrike" cap="none" normalizeH="0" baseline="0" dirty="0" smtClean="0">
                          <a:ln>
                            <a:noFill/>
                          </a:ln>
                          <a:solidFill>
                            <a:schemeClr val="tx1"/>
                          </a:solidFill>
                          <a:effectLst/>
                          <a:latin typeface="Tahoma" panose="020B0604030504040204" pitchFamily="34" charset="0"/>
                        </a:rPr>
                        <a:t>Catch=30</a:t>
                      </a:r>
                    </a:p>
                  </a:txBody>
                  <a:tcPr horzOverflow="overflow">
                    <a:lnL w="28575" cap="flat" cmpd="sng" algn="ctr">
                      <a:solidFill>
                        <a:schemeClr val="tx1"/>
                      </a:solidFill>
                      <a:prstDash val="solid"/>
                      <a:round/>
                      <a:headEnd type="none" w="med" len="med"/>
                      <a:tailEnd type="none" w="med" len="med"/>
                    </a:lnL>
                    <a:lnR w="38100" cap="flat" cmpd="sng" algn="ctr">
                      <a:solidFill>
                        <a:srgbClr val="D32128"/>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38100" cap="flat" cmpd="sng" algn="ctr">
                      <a:solidFill>
                        <a:srgbClr val="D32128"/>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folHlink"/>
                        </a:buClr>
                        <a:buSzPct val="60000"/>
                        <a:buFont typeface="Wingdings" panose="05000000000000000000" pitchFamily="2" charset="2"/>
                        <a:defRPr sz="2800">
                          <a:solidFill>
                            <a:schemeClr val="tx1"/>
                          </a:solidFill>
                          <a:latin typeface="Tahoma" panose="020B0604030504040204" pitchFamily="34" charset="0"/>
                        </a:defRPr>
                      </a:lvl1pPr>
                      <a:lvl2pPr algn="l">
                        <a:spcBef>
                          <a:spcPct val="20000"/>
                        </a:spcBef>
                        <a:buClr>
                          <a:schemeClr val="hlink"/>
                        </a:buClr>
                        <a:buSzPct val="55000"/>
                        <a:buFont typeface="Wingdings" panose="05000000000000000000" pitchFamily="2" charset="2"/>
                        <a:defRPr sz="2400">
                          <a:solidFill>
                            <a:schemeClr val="tx1"/>
                          </a:solidFill>
                          <a:latin typeface="Tahoma" panose="020B0604030504040204" pitchFamily="34" charset="0"/>
                        </a:defRPr>
                      </a:lvl2pPr>
                      <a:lvl3pPr algn="l">
                        <a:spcBef>
                          <a:spcPct val="20000"/>
                        </a:spcBef>
                        <a:buClr>
                          <a:schemeClr val="folHlink"/>
                        </a:buClr>
                        <a:buSzPct val="50000"/>
                        <a:buFont typeface="Wingdings" panose="05000000000000000000" pitchFamily="2" charset="2"/>
                        <a:defRPr sz="2000">
                          <a:solidFill>
                            <a:schemeClr val="tx1"/>
                          </a:solidFill>
                          <a:latin typeface="Tahoma" panose="020B0604030504040204" pitchFamily="34" charset="0"/>
                        </a:defRPr>
                      </a:lvl3pPr>
                      <a:lvl4pPr algn="l">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defRPr>
                      </a:lvl4pPr>
                      <a:lvl5pPr algn="l">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defRPr>
                      </a:lvl5pPr>
                      <a:lvl6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6pPr>
                      <a:lvl7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7pPr>
                      <a:lvl8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8pPr>
                      <a:lvl9pPr fontAlgn="base">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dirty="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tabLst/>
                      </a:pPr>
                      <a:endParaRPr kumimoji="0" lang="en-US" altLang="en-US" sz="2800" b="0" i="0" u="none" strike="noStrike" cap="none" normalizeH="0" baseline="0" dirty="0" smtClean="0">
                        <a:ln>
                          <a:noFill/>
                        </a:ln>
                        <a:solidFill>
                          <a:schemeClr val="tx1"/>
                        </a:solidFill>
                        <a:effectLst/>
                        <a:latin typeface="Tahoma" panose="020B060403050404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Text Box 34"/>
          <p:cNvSpPr txBox="1">
            <a:spLocks noChangeArrowheads="1"/>
          </p:cNvSpPr>
          <p:nvPr/>
        </p:nvSpPr>
        <p:spPr bwMode="auto">
          <a:xfrm>
            <a:off x="2738235" y="3945400"/>
            <a:ext cx="4292600" cy="777875"/>
          </a:xfrm>
          <a:prstGeom prst="rect">
            <a:avLst/>
          </a:prstGeom>
          <a:solidFill>
            <a:srgbClr val="99CC00"/>
          </a:solidFill>
          <a:ln w="76200" algn="ctr">
            <a:solidFill>
              <a:srgbClr val="FF00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4000" dirty="0"/>
              <a:t>Summary Statistic</a:t>
            </a:r>
          </a:p>
        </p:txBody>
      </p:sp>
    </p:spTree>
    <p:extLst>
      <p:ext uri="{BB962C8B-B14F-4D97-AF65-F5344CB8AC3E}">
        <p14:creationId xmlns:p14="http://schemas.microsoft.com/office/powerpoint/2010/main" val="3318037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MCMC using ADMB</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ADMB stores the chain in a binary file (.</a:t>
            </a:r>
            <a:r>
              <a:rPr lang="en-US" dirty="0" err="1" smtClean="0"/>
              <a:t>psv</a:t>
            </a:r>
            <a:r>
              <a:rPr lang="en-US" dirty="0" smtClean="0"/>
              <a:t>)</a:t>
            </a:r>
          </a:p>
          <a:p>
            <a:r>
              <a:rPr lang="en-US" dirty="0" smtClean="0"/>
              <a:t>To obtain the parameter vectors we run the </a:t>
            </a:r>
            <a:r>
              <a:rPr lang="en-US" dirty="0" err="1" smtClean="0"/>
              <a:t>mceval</a:t>
            </a:r>
            <a:r>
              <a:rPr lang="en-US" dirty="0" smtClean="0"/>
              <a:t> option:  </a:t>
            </a:r>
            <a:r>
              <a:rPr lang="en-US" dirty="0" err="1" smtClean="0"/>
              <a:t>myprogram</a:t>
            </a:r>
            <a:r>
              <a:rPr lang="en-US" dirty="0" smtClean="0"/>
              <a:t> </a:t>
            </a:r>
            <a:r>
              <a:rPr lang="en-US" dirty="0"/>
              <a:t>–</a:t>
            </a:r>
            <a:r>
              <a:rPr lang="en-US" dirty="0" err="1"/>
              <a:t>mceval</a:t>
            </a:r>
            <a:endParaRPr lang="en-US" dirty="0" smtClean="0"/>
          </a:p>
          <a:p>
            <a:r>
              <a:rPr lang="en-US" dirty="0" smtClean="0"/>
              <a:t>The program then runs the procedure section for each parameter vector in the .</a:t>
            </a:r>
            <a:r>
              <a:rPr lang="en-US" dirty="0" err="1" smtClean="0"/>
              <a:t>psv</a:t>
            </a:r>
            <a:r>
              <a:rPr lang="en-US" dirty="0" smtClean="0"/>
              <a:t> file and (</a:t>
            </a:r>
            <a:r>
              <a:rPr lang="en-US" dirty="0" err="1" smtClean="0"/>
              <a:t>additonally</a:t>
            </a:r>
            <a:r>
              <a:rPr lang="en-US" dirty="0" smtClean="0"/>
              <a:t>) performs instructions included in the </a:t>
            </a:r>
            <a:r>
              <a:rPr lang="en-US" dirty="0" err="1" smtClean="0"/>
              <a:t>mceval_phase</a:t>
            </a:r>
            <a:r>
              <a:rPr lang="en-US" dirty="0" smtClean="0"/>
              <a:t>()</a:t>
            </a:r>
          </a:p>
          <a:p>
            <a:r>
              <a:rPr lang="en-US" dirty="0" smtClean="0"/>
              <a:t>By assigning code to run when in </a:t>
            </a:r>
            <a:r>
              <a:rPr lang="en-US" dirty="0" err="1" smtClean="0"/>
              <a:t>mceval_phase</a:t>
            </a:r>
            <a:r>
              <a:rPr lang="en-US" dirty="0" smtClean="0"/>
              <a:t>(), you can write out vectors of parameters, or perform additional calculations not done when obtaining the likelihood function initially.</a:t>
            </a:r>
          </a:p>
          <a:p>
            <a:r>
              <a:rPr lang="en-US" dirty="0" smtClean="0"/>
              <a:t>You can also change the code and re-run the </a:t>
            </a:r>
            <a:r>
              <a:rPr lang="en-US" dirty="0" err="1" smtClean="0"/>
              <a:t>mceval</a:t>
            </a:r>
            <a:r>
              <a:rPr lang="en-US" dirty="0" smtClean="0"/>
              <a:t> option without re-running the MCMC.</a:t>
            </a:r>
          </a:p>
        </p:txBody>
      </p:sp>
    </p:spTree>
    <p:extLst>
      <p:ext uri="{BB962C8B-B14F-4D97-AF65-F5344CB8AC3E}">
        <p14:creationId xmlns:p14="http://schemas.microsoft.com/office/powerpoint/2010/main" val="372780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Maturity at age, </a:t>
            </a:r>
            <a:r>
              <a:rPr lang="en-US" dirty="0" err="1" smtClean="0"/>
              <a:t>Yelloweye</a:t>
            </a:r>
            <a:r>
              <a:rPr lang="en-US" dirty="0" smtClean="0"/>
              <a:t> Rockfish</a:t>
            </a:r>
            <a:endParaRPr lang="en-US" dirty="0"/>
          </a:p>
        </p:txBody>
      </p:sp>
      <p:sp>
        <p:nvSpPr>
          <p:cNvPr id="3" name="Content Placeholder 2"/>
          <p:cNvSpPr>
            <a:spLocks noGrp="1"/>
          </p:cNvSpPr>
          <p:nvPr>
            <p:ph idx="1"/>
          </p:nvPr>
        </p:nvSpPr>
        <p:spPr/>
        <p:txBody>
          <a:bodyPr/>
          <a:lstStyle/>
          <a:p>
            <a:r>
              <a:rPr lang="en-US" sz="2400" dirty="0" smtClean="0"/>
              <a:t>Fit a logistic regression of </a:t>
            </a:r>
            <a:br>
              <a:rPr lang="en-US" sz="2400" dirty="0" smtClean="0"/>
            </a:br>
            <a:r>
              <a:rPr lang="en-US" sz="2400" dirty="0" smtClean="0"/>
              <a:t>maturity at age to data for</a:t>
            </a:r>
            <a:br>
              <a:rPr lang="en-US" sz="2400" dirty="0" smtClean="0"/>
            </a:br>
            <a:r>
              <a:rPr lang="en-US" sz="2400" dirty="0" err="1" smtClean="0"/>
              <a:t>yelloweye</a:t>
            </a:r>
            <a:r>
              <a:rPr lang="en-US" sz="2400" dirty="0" smtClean="0"/>
              <a:t> rockfish.</a:t>
            </a:r>
          </a:p>
          <a:p>
            <a:r>
              <a:rPr lang="en-US" sz="2400" dirty="0" smtClean="0"/>
              <a:t>The data are the numbers</a:t>
            </a:r>
            <a:br>
              <a:rPr lang="en-US" sz="2400" dirty="0" smtClean="0"/>
            </a:br>
            <a:r>
              <a:rPr lang="en-US" sz="2400" dirty="0" smtClean="0"/>
              <a:t>of fish </a:t>
            </a:r>
            <a:r>
              <a:rPr lang="en-US" sz="2400" dirty="0" err="1" smtClean="0"/>
              <a:t>im</a:t>
            </a:r>
            <a:r>
              <a:rPr lang="en-US" sz="2400" dirty="0" smtClean="0"/>
              <a:t>/mature at each age.</a:t>
            </a:r>
          </a:p>
          <a:p>
            <a:endParaRPr lang="en-US" dirty="0"/>
          </a:p>
        </p:txBody>
      </p:sp>
      <p:pic>
        <p:nvPicPr>
          <p:cNvPr id="4" name="Picture 3"/>
          <p:cNvPicPr>
            <a:picLocks noChangeAspect="1"/>
          </p:cNvPicPr>
          <p:nvPr/>
        </p:nvPicPr>
        <p:blipFill>
          <a:blip r:embed="rId3"/>
          <a:stretch>
            <a:fillRect/>
          </a:stretch>
        </p:blipFill>
        <p:spPr>
          <a:xfrm>
            <a:off x="4859647" y="1093739"/>
            <a:ext cx="4315577" cy="3361948"/>
          </a:xfrm>
          <a:prstGeom prst="rect">
            <a:avLst/>
          </a:prstGeom>
        </p:spPr>
      </p:pic>
      <p:pic>
        <p:nvPicPr>
          <p:cNvPr id="5" name="Picture 4"/>
          <p:cNvPicPr>
            <a:picLocks noChangeAspect="1"/>
          </p:cNvPicPr>
          <p:nvPr/>
        </p:nvPicPr>
        <p:blipFill rotWithShape="1">
          <a:blip r:embed="rId4"/>
          <a:srcRect t="16834" b="2812"/>
          <a:stretch/>
        </p:blipFill>
        <p:spPr>
          <a:xfrm>
            <a:off x="4966388" y="4151376"/>
            <a:ext cx="4177612" cy="2615184"/>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190400219"/>
              </p:ext>
            </p:extLst>
          </p:nvPr>
        </p:nvGraphicFramePr>
        <p:xfrm>
          <a:off x="457200" y="3289626"/>
          <a:ext cx="4402447" cy="3476933"/>
        </p:xfrm>
        <a:graphic>
          <a:graphicData uri="http://schemas.openxmlformats.org/presentationml/2006/ole">
            <mc:AlternateContent xmlns:mc="http://schemas.openxmlformats.org/markup-compatibility/2006">
              <mc:Choice xmlns:v="urn:schemas-microsoft-com:vml" Requires="v">
                <p:oleObj spid="_x0000_s1050" name="Equation" r:id="rId5" imgW="2235200" imgH="1765300" progId="Equation.3">
                  <p:embed/>
                </p:oleObj>
              </mc:Choice>
              <mc:Fallback>
                <p:oleObj name="Equation" r:id="rId5" imgW="2235200" imgH="1765300" progId="Equation.3">
                  <p:embed/>
                  <p:pic>
                    <p:nvPicPr>
                      <p:cNvPr id="0" name=""/>
                      <p:cNvPicPr/>
                      <p:nvPr/>
                    </p:nvPicPr>
                    <p:blipFill>
                      <a:blip r:embed="rId6"/>
                      <a:stretch>
                        <a:fillRect/>
                      </a:stretch>
                    </p:blipFill>
                    <p:spPr>
                      <a:xfrm>
                        <a:off x="457200" y="3289626"/>
                        <a:ext cx="4402447" cy="3476933"/>
                      </a:xfrm>
                      <a:prstGeom prst="rect">
                        <a:avLst/>
                      </a:prstGeom>
                    </p:spPr>
                  </p:pic>
                </p:oleObj>
              </mc:Fallback>
            </mc:AlternateContent>
          </a:graphicData>
        </a:graphic>
      </p:graphicFrame>
    </p:spTree>
    <p:extLst>
      <p:ext uri="{BB962C8B-B14F-4D97-AF65-F5344CB8AC3E}">
        <p14:creationId xmlns:p14="http://schemas.microsoft.com/office/powerpoint/2010/main" val="171972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Yelloweye.dat</a:t>
            </a:r>
            <a:endParaRPr lang="en-US" dirty="0"/>
          </a:p>
        </p:txBody>
      </p:sp>
      <p:pic>
        <p:nvPicPr>
          <p:cNvPr id="5" name="Picture 4" descr="Screen Shot 2015-11-17 at 1.29.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47621"/>
            <a:ext cx="6157460" cy="9899709"/>
          </a:xfrm>
          <a:prstGeom prst="rect">
            <a:avLst/>
          </a:prstGeom>
        </p:spPr>
      </p:pic>
      <p:sp>
        <p:nvSpPr>
          <p:cNvPr id="4" name="TextBox 3"/>
          <p:cNvSpPr txBox="1"/>
          <p:nvPr/>
        </p:nvSpPr>
        <p:spPr>
          <a:xfrm>
            <a:off x="3851574" y="2665740"/>
            <a:ext cx="2595626" cy="1477328"/>
          </a:xfrm>
          <a:prstGeom prst="rect">
            <a:avLst/>
          </a:prstGeom>
          <a:solidFill>
            <a:schemeClr val="bg1"/>
          </a:solidFill>
          <a:ln>
            <a:solidFill>
              <a:schemeClr val="tx1"/>
            </a:solidFill>
          </a:ln>
        </p:spPr>
        <p:txBody>
          <a:bodyPr wrap="square" rtlCol="0">
            <a:spAutoFit/>
          </a:bodyPr>
          <a:lstStyle/>
          <a:p>
            <a:r>
              <a:rPr lang="en-US" dirty="0" smtClean="0"/>
              <a:t>For each age, we have the total number of fish observed (N), and the number of those fish that were mature (x).</a:t>
            </a:r>
            <a:endParaRPr lang="en-US" dirty="0"/>
          </a:p>
        </p:txBody>
      </p:sp>
    </p:spTree>
    <p:extLst>
      <p:ext uri="{BB962C8B-B14F-4D97-AF65-F5344CB8AC3E}">
        <p14:creationId xmlns:p14="http://schemas.microsoft.com/office/powerpoint/2010/main" val="852163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Yelloweye.tpl</a:t>
            </a:r>
            <a:endParaRPr lang="en-US" dirty="0"/>
          </a:p>
        </p:txBody>
      </p:sp>
      <p:pic>
        <p:nvPicPr>
          <p:cNvPr id="9" name="Picture 8" descr="Screen Shot 2015-11-17 at 1.24.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200"/>
            <a:ext cx="9144000" cy="4915681"/>
          </a:xfrm>
          <a:prstGeom prst="rect">
            <a:avLst/>
          </a:prstGeom>
        </p:spPr>
      </p:pic>
      <p:cxnSp>
        <p:nvCxnSpPr>
          <p:cNvPr id="11" name="Straight Arrow Connector 10"/>
          <p:cNvCxnSpPr/>
          <p:nvPr/>
        </p:nvCxnSpPr>
        <p:spPr>
          <a:xfrm flipH="1">
            <a:off x="4605143" y="2442432"/>
            <a:ext cx="1535048" cy="108862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6419290" y="1856248"/>
            <a:ext cx="2386302" cy="923330"/>
          </a:xfrm>
          <a:prstGeom prst="rect">
            <a:avLst/>
          </a:prstGeom>
          <a:solidFill>
            <a:schemeClr val="bg1"/>
          </a:solidFill>
          <a:ln>
            <a:solidFill>
              <a:schemeClr val="tx1"/>
            </a:solidFill>
          </a:ln>
        </p:spPr>
        <p:txBody>
          <a:bodyPr wrap="square" rtlCol="0">
            <a:spAutoFit/>
          </a:bodyPr>
          <a:lstStyle/>
          <a:p>
            <a:r>
              <a:rPr lang="en-US" dirty="0" smtClean="0"/>
              <a:t>Specify an output file to store the MCMC posterior samples.</a:t>
            </a:r>
            <a:endParaRPr lang="en-US" dirty="0"/>
          </a:p>
        </p:txBody>
      </p:sp>
      <p:cxnSp>
        <p:nvCxnSpPr>
          <p:cNvPr id="13" name="Straight Arrow Connector 12"/>
          <p:cNvCxnSpPr/>
          <p:nvPr/>
        </p:nvCxnSpPr>
        <p:spPr>
          <a:xfrm flipH="1">
            <a:off x="3335241" y="4396378"/>
            <a:ext cx="1868862"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455292" y="4211712"/>
            <a:ext cx="3043290" cy="1200329"/>
          </a:xfrm>
          <a:prstGeom prst="rect">
            <a:avLst/>
          </a:prstGeom>
          <a:solidFill>
            <a:schemeClr val="bg1"/>
          </a:solidFill>
          <a:ln>
            <a:solidFill>
              <a:schemeClr val="tx1"/>
            </a:solidFill>
          </a:ln>
        </p:spPr>
        <p:txBody>
          <a:bodyPr wrap="square" rtlCol="0">
            <a:spAutoFit/>
          </a:bodyPr>
          <a:lstStyle/>
          <a:p>
            <a:r>
              <a:rPr lang="en-US" dirty="0" smtClean="0"/>
              <a:t>Uniform prior on delta, no contribution to the objective function because all values equally likely in prior.</a:t>
            </a:r>
            <a:endParaRPr lang="en-US" dirty="0"/>
          </a:p>
        </p:txBody>
      </p:sp>
    </p:spTree>
    <p:extLst>
      <p:ext uri="{BB962C8B-B14F-4D97-AF65-F5344CB8AC3E}">
        <p14:creationId xmlns:p14="http://schemas.microsoft.com/office/powerpoint/2010/main" val="11242233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Yelloweye.tpl</a:t>
            </a:r>
            <a:endParaRPr lang="en-US" dirty="0"/>
          </a:p>
        </p:txBody>
      </p:sp>
      <p:pic>
        <p:nvPicPr>
          <p:cNvPr id="6" name="Picture 5" descr="Screen Shot 2015-11-17 at 1.23.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4" y="1436047"/>
            <a:ext cx="9144000" cy="5100948"/>
          </a:xfrm>
          <a:prstGeom prst="rect">
            <a:avLst/>
          </a:prstGeom>
        </p:spPr>
      </p:pic>
      <p:cxnSp>
        <p:nvCxnSpPr>
          <p:cNvPr id="5" name="Straight Arrow Connector 4"/>
          <p:cNvCxnSpPr/>
          <p:nvPr/>
        </p:nvCxnSpPr>
        <p:spPr>
          <a:xfrm flipH="1">
            <a:off x="4563279" y="2260994"/>
            <a:ext cx="1074533" cy="767621"/>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805272" y="1605026"/>
            <a:ext cx="2386302" cy="923330"/>
          </a:xfrm>
          <a:prstGeom prst="rect">
            <a:avLst/>
          </a:prstGeom>
          <a:solidFill>
            <a:schemeClr val="bg1"/>
          </a:solidFill>
          <a:ln>
            <a:solidFill>
              <a:schemeClr val="tx1"/>
            </a:solidFill>
          </a:ln>
        </p:spPr>
        <p:txBody>
          <a:bodyPr wrap="square" rtlCol="0">
            <a:spAutoFit/>
          </a:bodyPr>
          <a:lstStyle/>
          <a:p>
            <a:r>
              <a:rPr lang="en-US" dirty="0" smtClean="0"/>
              <a:t>Update the objective function with the prior for age50.</a:t>
            </a:r>
            <a:endParaRPr lang="en-US" dirty="0"/>
          </a:p>
        </p:txBody>
      </p:sp>
      <p:sp>
        <p:nvSpPr>
          <p:cNvPr id="9" name="TextBox 8"/>
          <p:cNvSpPr txBox="1"/>
          <p:nvPr/>
        </p:nvSpPr>
        <p:spPr>
          <a:xfrm>
            <a:off x="6042507" y="2597014"/>
            <a:ext cx="3101493" cy="1754327"/>
          </a:xfrm>
          <a:prstGeom prst="rect">
            <a:avLst/>
          </a:prstGeom>
          <a:solidFill>
            <a:schemeClr val="bg1"/>
          </a:solidFill>
          <a:ln>
            <a:solidFill>
              <a:schemeClr val="tx1"/>
            </a:solidFill>
          </a:ln>
        </p:spPr>
        <p:txBody>
          <a:bodyPr wrap="square" rtlCol="0">
            <a:spAutoFit/>
          </a:bodyPr>
          <a:lstStyle/>
          <a:p>
            <a:r>
              <a:rPr lang="en-US" dirty="0" smtClean="0"/>
              <a:t>Instructions to be run during the </a:t>
            </a:r>
            <a:r>
              <a:rPr lang="en-US" dirty="0" err="1" smtClean="0"/>
              <a:t>mceval_phase</a:t>
            </a:r>
            <a:r>
              <a:rPr lang="en-US" dirty="0" smtClean="0"/>
              <a:t>().</a:t>
            </a:r>
          </a:p>
          <a:p>
            <a:r>
              <a:rPr lang="en-US" dirty="0" smtClean="0"/>
              <a:t>Here we are writing a vector of parameters and derived variables to the </a:t>
            </a:r>
            <a:r>
              <a:rPr lang="en-US" dirty="0" err="1" smtClean="0"/>
              <a:t>MCMCreport</a:t>
            </a:r>
            <a:r>
              <a:rPr lang="en-US" dirty="0" smtClean="0"/>
              <a:t> file we specified above.</a:t>
            </a:r>
            <a:endParaRPr lang="en-US" dirty="0"/>
          </a:p>
        </p:txBody>
      </p:sp>
      <p:cxnSp>
        <p:nvCxnSpPr>
          <p:cNvPr id="10" name="Straight Arrow Connector 9"/>
          <p:cNvCxnSpPr/>
          <p:nvPr/>
        </p:nvCxnSpPr>
        <p:spPr>
          <a:xfrm flipH="1">
            <a:off x="6168102" y="4452205"/>
            <a:ext cx="432603" cy="82344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441018" y="3893934"/>
            <a:ext cx="3364254" cy="1257167"/>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26908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yelloweye</a:t>
            </a:r>
            <a:r>
              <a:rPr lang="en-US" dirty="0" smtClean="0"/>
              <a:t> –</a:t>
            </a:r>
            <a:r>
              <a:rPr lang="en-US" dirty="0" err="1" smtClean="0"/>
              <a:t>mcmc</a:t>
            </a:r>
            <a:r>
              <a:rPr lang="en-US" dirty="0" smtClean="0"/>
              <a:t> 500000 –</a:t>
            </a:r>
            <a:r>
              <a:rPr lang="en-US" dirty="0" err="1" smtClean="0"/>
              <a:t>mcsave</a:t>
            </a:r>
            <a:r>
              <a:rPr lang="en-US" dirty="0" smtClean="0"/>
              <a:t> 250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512" y="726782"/>
            <a:ext cx="7883992" cy="6131218"/>
          </a:xfrm>
          <a:prstGeom prst="rect">
            <a:avLst/>
          </a:prstGeom>
        </p:spPr>
      </p:pic>
    </p:spTree>
    <p:extLst>
      <p:ext uri="{BB962C8B-B14F-4D97-AF65-F5344CB8AC3E}">
        <p14:creationId xmlns:p14="http://schemas.microsoft.com/office/powerpoint/2010/main" val="42113166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yelloweye</a:t>
            </a:r>
            <a:r>
              <a:rPr lang="en-US" dirty="0" smtClean="0"/>
              <a:t> –</a:t>
            </a:r>
            <a:r>
              <a:rPr lang="en-US" dirty="0" err="1" smtClean="0"/>
              <a:t>mcmc</a:t>
            </a:r>
            <a:r>
              <a:rPr lang="en-US" dirty="0" smtClean="0"/>
              <a:t> 500000 –</a:t>
            </a:r>
            <a:r>
              <a:rPr lang="en-US" dirty="0" err="1" smtClean="0"/>
              <a:t>mcsave</a:t>
            </a:r>
            <a:r>
              <a:rPr lang="en-US" dirty="0" smtClean="0"/>
              <a:t> 250</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648" y="872282"/>
            <a:ext cx="7600528" cy="5910774"/>
          </a:xfrm>
          <a:prstGeom prst="rect">
            <a:avLst/>
          </a:prstGeom>
        </p:spPr>
      </p:pic>
    </p:spTree>
    <p:extLst>
      <p:ext uri="{BB962C8B-B14F-4D97-AF65-F5344CB8AC3E}">
        <p14:creationId xmlns:p14="http://schemas.microsoft.com/office/powerpoint/2010/main" val="6625398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yelloweye</a:t>
            </a:r>
            <a:r>
              <a:rPr lang="en-US" dirty="0" smtClean="0"/>
              <a:t> –</a:t>
            </a:r>
            <a:r>
              <a:rPr lang="en-US" dirty="0" err="1" smtClean="0"/>
              <a:t>mcmc</a:t>
            </a:r>
            <a:r>
              <a:rPr lang="en-US" dirty="0" smtClean="0"/>
              <a:t> 500000 –</a:t>
            </a:r>
            <a:r>
              <a:rPr lang="en-US" dirty="0" err="1" smtClean="0"/>
              <a:t>mcsave</a:t>
            </a:r>
            <a:r>
              <a:rPr lang="en-US" dirty="0" smtClean="0"/>
              <a:t> 250</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56" y="1444752"/>
            <a:ext cx="8818544" cy="6858000"/>
          </a:xfrm>
          <a:prstGeom prst="rect">
            <a:avLst/>
          </a:prstGeom>
        </p:spPr>
      </p:pic>
    </p:spTree>
    <p:extLst>
      <p:ext uri="{BB962C8B-B14F-4D97-AF65-F5344CB8AC3E}">
        <p14:creationId xmlns:p14="http://schemas.microsoft.com/office/powerpoint/2010/main" val="2488688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Run MCMC for logistic regression of </a:t>
            </a:r>
            <a:r>
              <a:rPr lang="en-US" dirty="0" err="1" smtClean="0"/>
              <a:t>Yelloweye</a:t>
            </a:r>
            <a:r>
              <a:rPr lang="en-US" dirty="0" smtClean="0"/>
              <a:t> rockfish to obtain 1,000 samples from the posterior using a burn-in of 250,000 and thinning every 250</a:t>
            </a:r>
            <a:r>
              <a:rPr lang="en-US" baseline="30000" dirty="0" smtClean="0"/>
              <a:t>th</a:t>
            </a:r>
            <a:r>
              <a:rPr lang="en-US" dirty="0" smtClean="0"/>
              <a:t> cycle.</a:t>
            </a:r>
          </a:p>
          <a:p>
            <a:r>
              <a:rPr lang="en-US" dirty="0" smtClean="0"/>
              <a:t>Summarize posteriors for Age50 &amp; </a:t>
            </a:r>
            <a:r>
              <a:rPr lang="el-GR" dirty="0" smtClean="0"/>
              <a:t>Δ</a:t>
            </a:r>
            <a:r>
              <a:rPr lang="en-US" dirty="0" smtClean="0"/>
              <a:t>, evaluate convergence using diagnostics.</a:t>
            </a:r>
          </a:p>
          <a:p>
            <a:r>
              <a:rPr lang="en-US" dirty="0" smtClean="0"/>
              <a:t>Use MCMC to obtain 1,000 samples from the posterior for the Schaefer model applied to albacore tuna data.</a:t>
            </a:r>
          </a:p>
          <a:p>
            <a:r>
              <a:rPr lang="en-US" dirty="0" smtClean="0"/>
              <a:t>Summarize posteriors for model parameters and quantities in lab 8, evaluate convergence.</a:t>
            </a:r>
          </a:p>
          <a:p>
            <a:r>
              <a:rPr lang="en-US" dirty="0" smtClean="0"/>
              <a:t>Evaluate the implications of future constant catch levels (5, 10, 15, 20) on the time required for P(B&gt;B</a:t>
            </a:r>
            <a:r>
              <a:rPr lang="en-US" baseline="-25000" dirty="0" smtClean="0"/>
              <a:t>MSY</a:t>
            </a:r>
            <a:r>
              <a:rPr lang="en-US" dirty="0" smtClean="0"/>
              <a:t>)&gt;=0.5</a:t>
            </a:r>
            <a:r>
              <a:rPr lang="en-US" dirty="0" smtClean="0"/>
              <a:t>.</a:t>
            </a:r>
          </a:p>
          <a:p>
            <a:r>
              <a:rPr lang="en-US" dirty="0" smtClean="0"/>
              <a:t>Test the sensitivity of the results to the prior </a:t>
            </a:r>
            <a:r>
              <a:rPr lang="en-US" smtClean="0"/>
              <a:t>for </a:t>
            </a:r>
            <a:r>
              <a:rPr lang="en-US" i="1" smtClean="0"/>
              <a:t>r</a:t>
            </a:r>
            <a:r>
              <a:rPr lang="en-US" smtClean="0"/>
              <a:t>.</a:t>
            </a:r>
            <a:endParaRPr lang="en-US" i="1" dirty="0"/>
          </a:p>
        </p:txBody>
      </p:sp>
    </p:spTree>
    <p:extLst>
      <p:ext uri="{BB962C8B-B14F-4D97-AF65-F5344CB8AC3E}">
        <p14:creationId xmlns:p14="http://schemas.microsoft.com/office/powerpoint/2010/main" val="2296156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textbook reading</a:t>
            </a:r>
            <a:endParaRPr lang="en-US" dirty="0"/>
          </a:p>
        </p:txBody>
      </p:sp>
      <p:sp>
        <p:nvSpPr>
          <p:cNvPr id="3" name="Content Placeholder 2"/>
          <p:cNvSpPr>
            <a:spLocks noGrp="1"/>
          </p:cNvSpPr>
          <p:nvPr>
            <p:ph idx="1"/>
          </p:nvPr>
        </p:nvSpPr>
        <p:spPr>
          <a:xfrm>
            <a:off x="457200" y="1051870"/>
            <a:ext cx="8229600" cy="6236697"/>
          </a:xfrm>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2200" dirty="0" err="1"/>
              <a:t>Gelman</a:t>
            </a:r>
            <a:r>
              <a:rPr lang="en-US" sz="2200" dirty="0"/>
              <a:t>, A., Carlin, J. B., Stern, H. S., &amp; Rubin, D. B. (2004). Bayesian data analysis. Texts in statistical science series</a:t>
            </a:r>
            <a:r>
              <a:rPr lang="en-US" sz="2200" dirty="0" smtClean="0"/>
              <a:t>. Chapman &amp; Hall.</a:t>
            </a:r>
          </a:p>
          <a:p>
            <a:r>
              <a:rPr lang="en-US" sz="2200" dirty="0"/>
              <a:t>Carlin, B. P., &amp; Louis, T. A. (2008). Bayesian methods for data analysis. CRC Press</a:t>
            </a:r>
            <a:r>
              <a:rPr lang="en-US" sz="2200" dirty="0" smtClean="0"/>
              <a:t>.</a:t>
            </a:r>
          </a:p>
          <a:p>
            <a:r>
              <a:rPr lang="en-US" sz="2200" dirty="0"/>
              <a:t>Hobbs, N. T., &amp; </a:t>
            </a:r>
            <a:r>
              <a:rPr lang="en-US" sz="2200" dirty="0" err="1"/>
              <a:t>Hooten</a:t>
            </a:r>
            <a:r>
              <a:rPr lang="en-US" sz="2200" dirty="0"/>
              <a:t>, M. B. (2015). Bayesian models: a statistical primer for ecologists. Princeton University Press.</a:t>
            </a:r>
          </a:p>
        </p:txBody>
      </p:sp>
      <p:pic>
        <p:nvPicPr>
          <p:cNvPr id="146434" name="Picture 2" descr="http://ecx.images-amazon.com/images/I/51mTTnd%2B7mL._SX325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248" y="872282"/>
            <a:ext cx="2732799" cy="4170235"/>
          </a:xfrm>
          <a:prstGeom prst="rect">
            <a:avLst/>
          </a:prstGeom>
          <a:noFill/>
          <a:extLst>
            <a:ext uri="{909E8E84-426E-40dd-AFC4-6F175D3DCCD1}">
              <a14:hiddenFill xmlns="" xmlns:a14="http://schemas.microsoft.com/office/drawing/2010/main">
                <a:solidFill>
                  <a:srgbClr val="FFFFFF"/>
                </a:solidFill>
              </a14:hiddenFill>
            </a:ext>
          </a:extLst>
        </p:spPr>
      </p:pic>
      <p:pic>
        <p:nvPicPr>
          <p:cNvPr id="146440" name="Picture 8" descr="http://ecx.images-amazon.com/images/I/41fr1VNkdhL._SX317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6953" y="872282"/>
            <a:ext cx="2665941" cy="4170235"/>
          </a:xfrm>
          <a:prstGeom prst="rect">
            <a:avLst/>
          </a:prstGeom>
          <a:noFill/>
          <a:extLst>
            <a:ext uri="{909E8E84-426E-40dd-AFC4-6F175D3DCCD1}">
              <a14:hiddenFill xmlns="" xmlns:a14="http://schemas.microsoft.com/office/drawing/2010/main">
                <a:solidFill>
                  <a:srgbClr val="FFFFFF"/>
                </a:solidFill>
              </a14:hiddenFill>
            </a:ext>
          </a:extLst>
        </p:spPr>
      </p:pic>
      <p:pic>
        <p:nvPicPr>
          <p:cNvPr id="146438" name="Picture 6" descr="http://press.princeton.edu/images/k10523.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6999" y="1008750"/>
            <a:ext cx="2446003" cy="389729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7255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Frequentists vs Bayesians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Frequentist approach: What is the probability of the data given that the parameter is true?</a:t>
            </a:r>
          </a:p>
          <a:p>
            <a:pPr marL="0" indent="0">
              <a:buNone/>
            </a:pPr>
            <a:r>
              <a:rPr lang="en-US" dirty="0"/>
              <a:t>	</a:t>
            </a:r>
            <a:r>
              <a:rPr lang="en-US" dirty="0" smtClean="0"/>
              <a:t>P(</a:t>
            </a:r>
            <a:r>
              <a:rPr lang="en-US" dirty="0" err="1" smtClean="0"/>
              <a:t>Data|Model</a:t>
            </a:r>
            <a:r>
              <a:rPr lang="en-US" dirty="0" smtClean="0"/>
              <a:t>)</a:t>
            </a:r>
          </a:p>
          <a:p>
            <a:pPr marL="0" indent="0">
              <a:buNone/>
            </a:pPr>
            <a:endParaRPr lang="en-US" dirty="0" smtClean="0"/>
          </a:p>
          <a:p>
            <a:r>
              <a:rPr lang="en-US" dirty="0" smtClean="0"/>
              <a:t>Bayesian approach: What is the probability of the parameter given that the data is true?</a:t>
            </a:r>
          </a:p>
          <a:p>
            <a:pPr marL="0" indent="0">
              <a:buNone/>
            </a:pPr>
            <a:r>
              <a:rPr lang="en-US" dirty="0" smtClean="0"/>
              <a:t>	P(</a:t>
            </a:r>
            <a:r>
              <a:rPr lang="en-US" dirty="0" err="1" smtClean="0"/>
              <a:t>Model|Data</a:t>
            </a:r>
            <a:r>
              <a:rPr lang="en-US" dirty="0" smtClean="0"/>
              <a:t>)</a:t>
            </a:r>
          </a:p>
          <a:p>
            <a:endParaRPr lang="en-US" dirty="0" smtClean="0"/>
          </a:p>
          <a:p>
            <a:r>
              <a:rPr lang="en-US" dirty="0" smtClean="0"/>
              <a:t>Which of these quantities are we interested in?</a:t>
            </a:r>
          </a:p>
          <a:p>
            <a:r>
              <a:rPr lang="en-US" dirty="0" smtClean="0"/>
              <a:t>The main difference (and argument) is that Bayesian inference is based on making statements based on the data we have, rather than hypothetical data we haven’t observed.</a:t>
            </a:r>
          </a:p>
          <a:p>
            <a:r>
              <a:rPr lang="en-US" dirty="0" smtClean="0"/>
              <a:t>Although Bayesians make use of the likelihood, so far we have taken a frequentist approach to using the likelihood for model inference and quantifying uncertainty, etc.</a:t>
            </a:r>
          </a:p>
        </p:txBody>
      </p:sp>
    </p:spTree>
    <p:extLst>
      <p:ext uri="{BB962C8B-B14F-4D97-AF65-F5344CB8AC3E}">
        <p14:creationId xmlns:p14="http://schemas.microsoft.com/office/powerpoint/2010/main" val="2313692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Lighter reading</a:t>
            </a:r>
            <a:endParaRPr lang="en-US" dirty="0"/>
          </a:p>
        </p:txBody>
      </p:sp>
      <p:pic>
        <p:nvPicPr>
          <p:cNvPr id="4" name="Picture 3"/>
          <p:cNvPicPr>
            <a:picLocks noChangeAspect="1"/>
          </p:cNvPicPr>
          <p:nvPr/>
        </p:nvPicPr>
        <p:blipFill>
          <a:blip r:embed="rId3"/>
          <a:stretch>
            <a:fillRect/>
          </a:stretch>
        </p:blipFill>
        <p:spPr>
          <a:xfrm>
            <a:off x="5850296" y="961059"/>
            <a:ext cx="3160625" cy="4159308"/>
          </a:xfrm>
          <a:prstGeom prst="rect">
            <a:avLst/>
          </a:prstGeom>
          <a:ln w="12700">
            <a:solidFill>
              <a:schemeClr val="accent1"/>
            </a:solidFill>
          </a:ln>
        </p:spPr>
      </p:pic>
      <p:pic>
        <p:nvPicPr>
          <p:cNvPr id="144386" name="Picture 2" descr="http://ecx.images-amazon.com/images/I/51M1qZhLhCL._SY344_BO1,204,203,200_.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7200" y="1193483"/>
            <a:ext cx="2190750" cy="3295650"/>
          </a:xfrm>
          <a:prstGeom prst="rect">
            <a:avLst/>
          </a:prstGeom>
          <a:noFill/>
          <a:extLst>
            <a:ext uri="{909E8E84-426E-40dd-AFC4-6F175D3DCCD1}">
              <a14:hiddenFill xmlns="" xmlns:a14="http://schemas.microsoft.com/office/drawing/2010/main">
                <a:solidFill>
                  <a:srgbClr val="FFFFFF"/>
                </a:solidFill>
              </a14:hiddenFill>
            </a:ext>
          </a:extLst>
        </p:spPr>
      </p:pic>
      <p:pic>
        <p:nvPicPr>
          <p:cNvPr id="144388" name="Picture 4" descr="http://linkhumans.com/wp-content/uploads/2013/04/signalandnois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0337" y="1147766"/>
            <a:ext cx="2837571" cy="397260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Rectangle 2"/>
          <p:cNvSpPr/>
          <p:nvPr/>
        </p:nvSpPr>
        <p:spPr>
          <a:xfrm>
            <a:off x="5717217" y="5259970"/>
            <a:ext cx="3426781" cy="523220"/>
          </a:xfrm>
          <a:prstGeom prst="rect">
            <a:avLst/>
          </a:prstGeom>
        </p:spPr>
        <p:txBody>
          <a:bodyPr wrap="square">
            <a:spAutoFit/>
          </a:bodyPr>
          <a:lstStyle/>
          <a:p>
            <a:r>
              <a:rPr lang="en-US" sz="1400" dirty="0"/>
              <a:t>Simpson, E. (2010). Edward Simpson: Bayes at Bletchley Park. </a:t>
            </a:r>
            <a:r>
              <a:rPr lang="en-US" sz="1400" i="1" dirty="0"/>
              <a:t>Significance</a:t>
            </a:r>
            <a:r>
              <a:rPr lang="en-US" sz="1400" dirty="0"/>
              <a:t>, </a:t>
            </a:r>
            <a:r>
              <a:rPr lang="en-US" sz="1400" i="1" dirty="0"/>
              <a:t>7</a:t>
            </a:r>
            <a:r>
              <a:rPr lang="en-US" sz="1400" dirty="0"/>
              <a:t>(2), 76-80.</a:t>
            </a:r>
          </a:p>
        </p:txBody>
      </p:sp>
      <p:sp>
        <p:nvSpPr>
          <p:cNvPr id="7" name="Rectangle 6"/>
          <p:cNvSpPr/>
          <p:nvPr/>
        </p:nvSpPr>
        <p:spPr>
          <a:xfrm>
            <a:off x="-58860" y="6544017"/>
            <a:ext cx="5193437" cy="276999"/>
          </a:xfrm>
          <a:prstGeom prst="rect">
            <a:avLst/>
          </a:prstGeom>
        </p:spPr>
        <p:txBody>
          <a:bodyPr wrap="square">
            <a:spAutoFit/>
          </a:bodyPr>
          <a:lstStyle/>
          <a:p>
            <a:r>
              <a:rPr lang="en-US" sz="1200" dirty="0">
                <a:hlinkClick r:id="rId6"/>
              </a:rPr>
              <a:t>https://www.countbayesie.com/blog/2015/2/18/hans-solo-and-bayesian-priors</a:t>
            </a:r>
            <a:endParaRPr lang="en-US" sz="1200" dirty="0"/>
          </a:p>
        </p:txBody>
      </p:sp>
      <p:pic>
        <p:nvPicPr>
          <p:cNvPr id="10" name="Picture 2" descr="https://static1.squarespace.com/static/54e50c15e4b058fc6806d068/t/54ec15d5e4b07c3f6569d697/1424758230562/?format=750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323" y="4810334"/>
            <a:ext cx="2929988" cy="16449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967574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noAutofit/>
          </a:bodyPr>
          <a:lstStyle/>
          <a:p>
            <a:pPr marL="349250" indent="-349250">
              <a:spcBef>
                <a:spcPts val="0"/>
              </a:spcBef>
              <a:buNone/>
            </a:pPr>
            <a:r>
              <a:rPr lang="en-US" altLang="en-US" sz="2000" dirty="0"/>
              <a:t>Brooks, S. and A. </a:t>
            </a:r>
            <a:r>
              <a:rPr lang="en-US" altLang="en-US" sz="2000" dirty="0" err="1"/>
              <a:t>Gelman</a:t>
            </a:r>
            <a:r>
              <a:rPr lang="en-US" altLang="en-US" sz="2000" dirty="0"/>
              <a:t>. 1998. General methods for monitoring convergence of iterative simulations. </a:t>
            </a:r>
            <a:r>
              <a:rPr lang="en-US" altLang="en-US" sz="2000" i="1" dirty="0"/>
              <a:t>Journal of Computational and Graphical Statistics</a:t>
            </a:r>
            <a:r>
              <a:rPr lang="en-US" altLang="en-US" sz="2000" dirty="0"/>
              <a:t> 7: 434-55. </a:t>
            </a:r>
          </a:p>
          <a:p>
            <a:pPr marL="349250" indent="-349250">
              <a:spcBef>
                <a:spcPts val="0"/>
              </a:spcBef>
              <a:buNone/>
            </a:pPr>
            <a:r>
              <a:rPr lang="en-US" sz="2000" dirty="0" smtClean="0"/>
              <a:t>Ellison</a:t>
            </a:r>
            <a:r>
              <a:rPr lang="en-US" sz="2000" dirty="0"/>
              <a:t>, A.M. 2004.Ecology letters 7: 509-520. </a:t>
            </a:r>
          </a:p>
          <a:p>
            <a:pPr marL="349250" indent="-349250">
              <a:spcBef>
                <a:spcPts val="0"/>
              </a:spcBef>
              <a:buNone/>
            </a:pPr>
            <a:r>
              <a:rPr lang="en-US" altLang="en-US" sz="2000" dirty="0" err="1" smtClean="0"/>
              <a:t>Gelman</a:t>
            </a:r>
            <a:r>
              <a:rPr lang="en-US" altLang="en-US" sz="2000" dirty="0"/>
              <a:t>, A. and D.B. Rubin. 1992. Inference from iterative simulation using multiple sequences (with discussion). </a:t>
            </a:r>
            <a:r>
              <a:rPr lang="en-US" altLang="en-US" sz="2000" i="1" dirty="0"/>
              <a:t>Statistical Science </a:t>
            </a:r>
            <a:r>
              <a:rPr lang="en-US" altLang="en-US" sz="2000" dirty="0"/>
              <a:t>7: 457-511.</a:t>
            </a:r>
          </a:p>
          <a:p>
            <a:pPr marL="349250" indent="-349250">
              <a:spcBef>
                <a:spcPts val="0"/>
              </a:spcBef>
              <a:buNone/>
            </a:pPr>
            <a:r>
              <a:rPr lang="en-US" altLang="en-US" sz="2000" dirty="0" err="1" smtClean="0"/>
              <a:t>Geweke</a:t>
            </a:r>
            <a:r>
              <a:rPr lang="en-US" altLang="en-US" sz="2000" dirty="0"/>
              <a:t>, J. 1992. Evaluating the accuracy of sampling-based approaches to the calculation of posterior moments. pp. 169-93. In: Bayesian Statistics 4 (</a:t>
            </a:r>
            <a:r>
              <a:rPr lang="en-US" altLang="en-US" sz="2000" dirty="0" err="1"/>
              <a:t>eds</a:t>
            </a:r>
            <a:r>
              <a:rPr lang="en-US" altLang="en-US" sz="2000" dirty="0"/>
              <a:t> J.M. Bernardo, J. Berger, A.P. </a:t>
            </a:r>
            <a:r>
              <a:rPr lang="en-US" altLang="en-US" sz="2000" dirty="0" err="1"/>
              <a:t>Dawid</a:t>
            </a:r>
            <a:r>
              <a:rPr lang="en-US" altLang="en-US" sz="2000" dirty="0"/>
              <a:t> and A.F.M. Smith.) Oxford University Press, Oxford.</a:t>
            </a:r>
          </a:p>
          <a:p>
            <a:pPr marL="349250" indent="-349250">
              <a:spcBef>
                <a:spcPts val="0"/>
              </a:spcBef>
              <a:buNone/>
            </a:pPr>
            <a:r>
              <a:rPr lang="en-US" sz="2000" dirty="0" err="1"/>
              <a:t>Kass</a:t>
            </a:r>
            <a:r>
              <a:rPr lang="en-US" sz="2000" dirty="0"/>
              <a:t>, R.E. and A.E. </a:t>
            </a:r>
            <a:r>
              <a:rPr lang="en-US" sz="2000" dirty="0" err="1"/>
              <a:t>Raftery</a:t>
            </a:r>
            <a:r>
              <a:rPr lang="en-US" sz="2000" dirty="0"/>
              <a:t>. 1995. J. Am. Statist. Assoc. 90:773-795. </a:t>
            </a:r>
          </a:p>
          <a:p>
            <a:pPr marL="349250" indent="-349250">
              <a:spcBef>
                <a:spcPts val="0"/>
              </a:spcBef>
              <a:buNone/>
            </a:pPr>
            <a:r>
              <a:rPr lang="en-US" sz="2000" dirty="0" smtClean="0"/>
              <a:t>McAllister</a:t>
            </a:r>
            <a:r>
              <a:rPr lang="en-US" sz="2000" dirty="0"/>
              <a:t>, M. K., &amp; </a:t>
            </a:r>
            <a:r>
              <a:rPr lang="en-US" sz="2000" dirty="0" err="1"/>
              <a:t>Ianelli</a:t>
            </a:r>
            <a:r>
              <a:rPr lang="en-US" sz="2000" dirty="0"/>
              <a:t>, J. N. (1997). Bayesian stock assessment using catch-age data and the sampling-importance resampling algorithm. Canadian Journal of Fisheries and Aquatic Sciences, 54(2), 284-300.</a:t>
            </a:r>
          </a:p>
          <a:p>
            <a:pPr marL="349250" indent="-349250">
              <a:spcBef>
                <a:spcPts val="0"/>
              </a:spcBef>
              <a:buNone/>
            </a:pPr>
            <a:r>
              <a:rPr lang="en-US" sz="2000" dirty="0"/>
              <a:t>Poole, D., Givens, G.H. and A.E. </a:t>
            </a:r>
            <a:r>
              <a:rPr lang="en-US" sz="2000" dirty="0" err="1"/>
              <a:t>Raftery</a:t>
            </a:r>
            <a:r>
              <a:rPr lang="en-US" sz="2000" dirty="0"/>
              <a:t>. 1999. Fish. Bull US. 97:144-152. </a:t>
            </a:r>
          </a:p>
          <a:p>
            <a:pPr marL="349250" indent="-349250">
              <a:spcBef>
                <a:spcPts val="0"/>
              </a:spcBef>
              <a:buNone/>
            </a:pPr>
            <a:r>
              <a:rPr lang="en-US" sz="2000" dirty="0" smtClean="0"/>
              <a:t>Walters</a:t>
            </a:r>
            <a:r>
              <a:rPr lang="en-US" sz="2000" dirty="0"/>
              <a:t>, C.[J.] and Ludwig, D. (1994) Calculation of Bayes posterior probability distributions for key population parameters. Can. J. Fish. </a:t>
            </a:r>
            <a:r>
              <a:rPr lang="en-US" sz="2000" dirty="0" err="1"/>
              <a:t>Aquat</a:t>
            </a:r>
            <a:r>
              <a:rPr lang="en-US" sz="2000" dirty="0"/>
              <a:t>. Sci. 51, 713-722</a:t>
            </a:r>
            <a:r>
              <a:rPr lang="en-US" sz="2000" dirty="0" smtClean="0"/>
              <a:t>.</a:t>
            </a:r>
            <a:endParaRPr lang="en-US" sz="2000" dirty="0"/>
          </a:p>
        </p:txBody>
      </p:sp>
    </p:spTree>
    <p:extLst>
      <p:ext uri="{BB962C8B-B14F-4D97-AF65-F5344CB8AC3E}">
        <p14:creationId xmlns:p14="http://schemas.microsoft.com/office/powerpoint/2010/main" val="5107677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Age-structured models</a:t>
            </a:r>
          </a:p>
          <a:p>
            <a:pPr lvl="1"/>
            <a:r>
              <a:rPr lang="en-US" dirty="0" smtClean="0"/>
              <a:t>Statistical catch-at-age analysis</a:t>
            </a:r>
          </a:p>
          <a:p>
            <a:r>
              <a:rPr lang="en-US" dirty="0" smtClean="0"/>
              <a:t>Reading: Maunder &amp; Punt (2013)</a:t>
            </a:r>
          </a:p>
        </p:txBody>
      </p:sp>
      <p:sp>
        <p:nvSpPr>
          <p:cNvPr id="4" name="Title 1"/>
          <p:cNvSpPr txBox="1">
            <a:spLocks/>
          </p:cNvSpPr>
          <p:nvPr/>
        </p:nvSpPr>
        <p:spPr>
          <a:xfrm>
            <a:off x="457200" y="3501898"/>
            <a:ext cx="8229600" cy="68835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stStyle>
          <a:p>
            <a:r>
              <a:rPr lang="en-US" smtClean="0"/>
              <a:t>Questions?</a:t>
            </a:r>
            <a:endParaRPr lang="en-US" dirty="0"/>
          </a:p>
        </p:txBody>
      </p:sp>
      <p:pic>
        <p:nvPicPr>
          <p:cNvPr id="5" name="Picture 4"/>
          <p:cNvPicPr>
            <a:picLocks noChangeAspect="1"/>
          </p:cNvPicPr>
          <p:nvPr/>
        </p:nvPicPr>
        <p:blipFill>
          <a:blip r:embed="rId2"/>
          <a:stretch>
            <a:fillRect/>
          </a:stretch>
        </p:blipFill>
        <p:spPr>
          <a:xfrm>
            <a:off x="1052512" y="4578241"/>
            <a:ext cx="7038975" cy="1057275"/>
          </a:xfrm>
          <a:prstGeom prst="rect">
            <a:avLst/>
          </a:prstGeom>
        </p:spPr>
      </p:pic>
    </p:spTree>
    <p:extLst>
      <p:ext uri="{BB962C8B-B14F-4D97-AF65-F5344CB8AC3E}">
        <p14:creationId xmlns:p14="http://schemas.microsoft.com/office/powerpoint/2010/main" val="5806707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And of course, there’s an </a:t>
            </a:r>
            <a:r>
              <a:rPr lang="en-US" dirty="0" err="1" smtClean="0"/>
              <a:t>xkcd</a:t>
            </a:r>
            <a:r>
              <a:rPr lang="en-US" dirty="0" smtClean="0"/>
              <a:t> for that…</a:t>
            </a:r>
            <a:endParaRPr lang="en-US" dirty="0"/>
          </a:p>
        </p:txBody>
      </p:sp>
      <p:sp>
        <p:nvSpPr>
          <p:cNvPr id="3" name="Content Placeholder 2"/>
          <p:cNvSpPr>
            <a:spLocks noGrp="1"/>
          </p:cNvSpPr>
          <p:nvPr>
            <p:ph idx="1"/>
          </p:nvPr>
        </p:nvSpPr>
        <p:spPr/>
        <p:txBody>
          <a:bodyPr/>
          <a:lstStyle/>
          <a:p>
            <a:pPr marL="0" indent="0">
              <a:buNone/>
            </a:pPr>
            <a:r>
              <a:rPr lang="en-US" i="1" dirty="0"/>
              <a:t>https://</a:t>
            </a:r>
            <a:r>
              <a:rPr lang="en-US" b="1" i="1" dirty="0"/>
              <a:t>xkcd</a:t>
            </a:r>
            <a:r>
              <a:rPr lang="en-US" i="1" dirty="0"/>
              <a:t>.com/1132/</a:t>
            </a:r>
            <a:endParaRPr lang="en-US" dirty="0"/>
          </a:p>
          <a:p>
            <a:endParaRPr lang="en-US" dirty="0"/>
          </a:p>
        </p:txBody>
      </p:sp>
      <p:pic>
        <p:nvPicPr>
          <p:cNvPr id="5" name="Picture 2" descr="http://imgs.xkcd.com/comics/frequentists_vs_bayesians.png"/>
          <p:cNvPicPr>
            <a:picLocks noChangeAspect="1" noChangeArrowheads="1"/>
          </p:cNvPicPr>
          <p:nvPr/>
        </p:nvPicPr>
        <p:blipFill rotWithShape="1">
          <a:blip r:embed="rId2">
            <a:extLst>
              <a:ext uri="{28A0092B-C50C-407E-A947-70E740481C1C}">
                <a14:useLocalDpi xmlns:a14="http://schemas.microsoft.com/office/drawing/2010/main" val="0"/>
              </a:ext>
            </a:extLst>
          </a:blip>
          <a:srcRect b="41960"/>
          <a:stretch/>
        </p:blipFill>
        <p:spPr bwMode="auto">
          <a:xfrm>
            <a:off x="656025" y="2221088"/>
            <a:ext cx="3223783" cy="2834640"/>
          </a:xfrm>
          <a:prstGeom prst="rect">
            <a:avLst/>
          </a:prstGeom>
          <a:noFill/>
          <a:extLst>
            <a:ext uri="{909E8E84-426E-40dd-AFC4-6F175D3DCCD1}">
              <a14:hiddenFill xmlns="" xmlns:a14="http://schemas.microsoft.com/office/drawing/2010/main">
                <a:solidFill>
                  <a:srgbClr val="FFFFFF"/>
                </a:solidFill>
              </a14:hiddenFill>
            </a:ext>
          </a:extLst>
        </p:spPr>
      </p:pic>
      <p:pic>
        <p:nvPicPr>
          <p:cNvPr id="161794" name="Picture 2" descr="http://imgs.xkcd.com/comics/frequentists_vs_bayesians.png"/>
          <p:cNvPicPr>
            <a:picLocks noChangeAspect="1" noChangeArrowheads="1"/>
          </p:cNvPicPr>
          <p:nvPr/>
        </p:nvPicPr>
        <p:blipFill rotWithShape="1">
          <a:blip r:embed="rId2">
            <a:extLst>
              <a:ext uri="{28A0092B-C50C-407E-A947-70E740481C1C}">
                <a14:useLocalDpi xmlns:a14="http://schemas.microsoft.com/office/drawing/2010/main" val="0"/>
              </a:ext>
            </a:extLst>
          </a:blip>
          <a:srcRect t="58068"/>
          <a:stretch/>
        </p:blipFill>
        <p:spPr bwMode="auto">
          <a:xfrm>
            <a:off x="3492696" y="2334827"/>
            <a:ext cx="4241251" cy="269426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032469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MCMC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𝑃𝑜𝑠𝑡</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num>
                      <m:den>
                        <m:r>
                          <a:rPr lang="en-US" b="0" i="1" smtClean="0">
                            <a:latin typeface="Cambria Math" panose="02040503050406030204" pitchFamily="18" charset="0"/>
                          </a:rPr>
                          <m:t>𝑃𝑜𝑠𝑡</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𝑗𝑢𝑚𝑝</m:t>
                            </m:r>
                            <m:r>
                              <a:rPr lang="en-US" b="0" i="1" smtClean="0">
                                <a:latin typeface="Cambria Math" panose="02040503050406030204" pitchFamily="18" charset="0"/>
                              </a:rPr>
                              <m:t> </m:t>
                            </m:r>
                            <m:r>
                              <a:rPr lang="en-US" b="0" i="1" smtClean="0">
                                <a:latin typeface="Cambria Math" panose="02040503050406030204" pitchFamily="18" charset="0"/>
                              </a:rPr>
                              <m:t>𝐵</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e>
                        </m:d>
                        <m:r>
                          <a:rPr lang="en-US" b="0" i="1" smtClean="0">
                            <a:latin typeface="Cambria Math" panose="02040503050406030204" pitchFamily="18" charset="0"/>
                            <a:ea typeface="Cambria Math" panose="02040503050406030204" pitchFamily="18" charset="0"/>
                          </a:rPr>
                          <m:t>𝑃</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𝑎𝑐𝑐𝑒𝑝𝑡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𝐴</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𝑗𝑢𝑚𝑝</m:t>
                            </m:r>
                            <m:r>
                              <a:rPr lang="en-US" i="1">
                                <a:latin typeface="Cambria Math" panose="02040503050406030204" pitchFamily="18" charset="0"/>
                              </a:rPr>
                              <m:t> </m:t>
                            </m:r>
                            <m:r>
                              <a:rPr lang="en-US" b="0" i="1" smtClean="0">
                                <a:latin typeface="Cambria Math" panose="02040503050406030204" pitchFamily="18" charset="0"/>
                              </a:rPr>
                              <m:t>𝐴</m:t>
                            </m:r>
                            <m:r>
                              <a:rPr lang="en-US" i="1">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e>
                        </m:d>
                        <m:r>
                          <a:rPr lang="en-US" i="1">
                            <a:latin typeface="Cambria Math" panose="02040503050406030204" pitchFamily="18" charset="0"/>
                            <a:ea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𝑎𝑐𝑐𝑒𝑝𝑡</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𝐵</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m:t>
                        </m:r>
                        <m:r>
                          <a:rPr lang="en-US" i="1">
                            <a:latin typeface="Cambria Math" panose="02040503050406030204" pitchFamily="18" charset="0"/>
                            <a:ea typeface="Cambria Math" panose="02040503050406030204" pitchFamily="18" charset="0"/>
                          </a:rPr>
                          <m:t>)</m:t>
                        </m:r>
                      </m:den>
                    </m:f>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96137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Lecture notes from elsewhere</a:t>
            </a:r>
            <a:endParaRPr lang="en-US" dirty="0"/>
          </a:p>
        </p:txBody>
      </p:sp>
      <p:sp>
        <p:nvSpPr>
          <p:cNvPr id="3" name="Content Placeholder 2"/>
          <p:cNvSpPr>
            <a:spLocks noGrp="1"/>
          </p:cNvSpPr>
          <p:nvPr>
            <p:ph idx="1"/>
          </p:nvPr>
        </p:nvSpPr>
        <p:spPr/>
        <p:txBody>
          <a:bodyPr/>
          <a:lstStyle/>
          <a:p>
            <a:r>
              <a:rPr lang="en-US" dirty="0"/>
              <a:t>http://faculty.washington.edu/kenrice/BayesIntroClassEpi515.pdf</a:t>
            </a:r>
          </a:p>
        </p:txBody>
      </p:sp>
    </p:spTree>
    <p:extLst>
      <p:ext uri="{BB962C8B-B14F-4D97-AF65-F5344CB8AC3E}">
        <p14:creationId xmlns:p14="http://schemas.microsoft.com/office/powerpoint/2010/main" val="1210878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a:t>
            </a:r>
            <a:endParaRPr lang="en-US" dirty="0"/>
          </a:p>
        </p:txBody>
      </p:sp>
      <p:sp>
        <p:nvSpPr>
          <p:cNvPr id="3" name="Content Placeholder 2"/>
          <p:cNvSpPr>
            <a:spLocks noGrp="1"/>
          </p:cNvSpPr>
          <p:nvPr>
            <p:ph idx="1"/>
          </p:nvPr>
        </p:nvSpPr>
        <p:spPr/>
        <p:txBody>
          <a:bodyPr/>
          <a:lstStyle/>
          <a:p>
            <a:r>
              <a:rPr lang="en-US" dirty="0" smtClean="0"/>
              <a:t>What is a 95% confidence interval?</a:t>
            </a:r>
          </a:p>
          <a:p>
            <a:endParaRPr lang="en-US" dirty="0" smtClean="0"/>
          </a:p>
          <a:p>
            <a:r>
              <a:rPr lang="en-US" dirty="0" smtClean="0"/>
              <a:t>If the experiment is repeated, 95% of these intervals will contain the true value.</a:t>
            </a:r>
          </a:p>
          <a:p>
            <a:r>
              <a:rPr lang="en-US" dirty="0" smtClean="0"/>
              <a:t>It is NOT that the true value lies within this interval with 95% probability.</a:t>
            </a:r>
          </a:p>
          <a:p>
            <a:r>
              <a:rPr lang="en-US" dirty="0" smtClean="0"/>
              <a:t>But…. This sounds like something we would be interested in knowing, no?</a:t>
            </a:r>
            <a:endParaRPr lang="en-US" dirty="0"/>
          </a:p>
        </p:txBody>
      </p:sp>
    </p:spTree>
    <p:extLst>
      <p:ext uri="{BB962C8B-B14F-4D97-AF65-F5344CB8AC3E}">
        <p14:creationId xmlns:p14="http://schemas.microsoft.com/office/powerpoint/2010/main" val="459877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Thomas Bayes (1701-1761)</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This (probably) isn’t Bayes.</a:t>
            </a:r>
          </a:p>
          <a:p>
            <a:endParaRPr lang="en-US" dirty="0" smtClean="0"/>
          </a:p>
          <a:p>
            <a:r>
              <a:rPr lang="en-US" dirty="0" smtClean="0"/>
              <a:t>Bayes’ system: </a:t>
            </a:r>
          </a:p>
          <a:p>
            <a:pPr marL="0" indent="0">
              <a:buNone/>
            </a:pPr>
            <a:r>
              <a:rPr lang="en-US" dirty="0" smtClean="0"/>
              <a:t>Initial Belief + New Data = Improved Belief</a:t>
            </a:r>
          </a:p>
          <a:p>
            <a:endParaRPr lang="en-US" dirty="0" smtClean="0"/>
          </a:p>
          <a:p>
            <a:r>
              <a:rPr lang="en-US" dirty="0" smtClean="0"/>
              <a:t>He didn’t publish!</a:t>
            </a:r>
          </a:p>
          <a:p>
            <a:r>
              <a:rPr lang="en-US" dirty="0" smtClean="0"/>
              <a:t>Later picked up by Laplace</a:t>
            </a:r>
            <a:endParaRPr lang="en-US" dirty="0"/>
          </a:p>
          <a:p>
            <a:r>
              <a:rPr lang="en-US" dirty="0" smtClean="0"/>
              <a:t>Bertrand (late 19</a:t>
            </a:r>
            <a:r>
              <a:rPr lang="en-US" baseline="30000" dirty="0" smtClean="0"/>
              <a:t>th</a:t>
            </a:r>
            <a:r>
              <a:rPr lang="en-US" dirty="0" smtClean="0"/>
              <a:t> century), artillery</a:t>
            </a:r>
          </a:p>
          <a:p>
            <a:r>
              <a:rPr lang="en-US" dirty="0" smtClean="0"/>
              <a:t>Bell telephone (early 20</a:t>
            </a:r>
            <a:r>
              <a:rPr lang="en-US" baseline="30000" dirty="0" smtClean="0"/>
              <a:t>th</a:t>
            </a:r>
            <a:r>
              <a:rPr lang="en-US" dirty="0" smtClean="0"/>
              <a:t>)</a:t>
            </a:r>
          </a:p>
          <a:p>
            <a:r>
              <a:rPr lang="en-US" dirty="0" smtClean="0"/>
              <a:t>1940s – Turing &amp; Enigma</a:t>
            </a:r>
          </a:p>
          <a:p>
            <a:r>
              <a:rPr lang="en-US" dirty="0" smtClean="0"/>
              <a:t>1960s – Tukey, Nixon/Kennedy election</a:t>
            </a:r>
          </a:p>
          <a:p>
            <a:r>
              <a:rPr lang="en-US" dirty="0" smtClean="0"/>
              <a:t>2008 – Nate Silver, FiveThirtyEight.com</a:t>
            </a:r>
          </a:p>
          <a:p>
            <a:endParaRPr lang="en-US" dirty="0" smtClean="0">
              <a:hlinkClick r:id="rId2"/>
            </a:endParaRPr>
          </a:p>
          <a:p>
            <a:pPr marL="0" indent="0">
              <a:buNone/>
            </a:pPr>
            <a:r>
              <a:rPr lang="en-US" sz="2600" dirty="0" smtClean="0">
                <a:hlinkClick r:id="rId2"/>
              </a:rPr>
              <a:t>http</a:t>
            </a:r>
            <a:r>
              <a:rPr lang="en-US" sz="2600" dirty="0">
                <a:hlinkClick r:id="rId2"/>
              </a:rPr>
              <a:t>://lesswrong.com/lw/774/a_history_of_bayes_theorem</a:t>
            </a:r>
            <a:r>
              <a:rPr lang="en-US" sz="2600" dirty="0" smtClean="0">
                <a:hlinkClick r:id="rId2"/>
              </a:rPr>
              <a:t>/</a:t>
            </a:r>
            <a:endParaRPr lang="en-US" sz="2600" dirty="0"/>
          </a:p>
        </p:txBody>
      </p:sp>
      <p:sp>
        <p:nvSpPr>
          <p:cNvPr id="4" name="Right Arrow 3"/>
          <p:cNvSpPr/>
          <p:nvPr/>
        </p:nvSpPr>
        <p:spPr>
          <a:xfrm>
            <a:off x="4811696" y="982452"/>
            <a:ext cx="863571"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2338" name="Picture 2" descr="Thomas Bay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176" y="183923"/>
            <a:ext cx="2326529" cy="2494897"/>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2" descr="http://ecx.images-amazon.com/images/I/51M1qZhLhCL._SY34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9204" y="2932812"/>
            <a:ext cx="1867292" cy="280905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50096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Rise of the Bayesians</a:t>
            </a:r>
            <a:endParaRPr lang="en-US" dirty="0"/>
          </a:p>
        </p:txBody>
      </p:sp>
      <p:sp>
        <p:nvSpPr>
          <p:cNvPr id="3" name="Content Placeholder 2"/>
          <p:cNvSpPr>
            <a:spLocks noGrp="1"/>
          </p:cNvSpPr>
          <p:nvPr>
            <p:ph idx="1"/>
          </p:nvPr>
        </p:nvSpPr>
        <p:spPr>
          <a:xfrm>
            <a:off x="457200" y="1051870"/>
            <a:ext cx="8229600" cy="5952612"/>
          </a:xfrm>
        </p:spPr>
        <p:txBody>
          <a:bodyPr>
            <a:normAutofit/>
          </a:bodyPr>
          <a:lstStyle/>
          <a:p>
            <a:r>
              <a:rPr lang="en-US" sz="2800" dirty="0" smtClean="0"/>
              <a:t>Literature seeing increasing use of Bayesian methods for statistical inference.</a:t>
            </a:r>
          </a:p>
          <a:p>
            <a:endParaRPr lang="en-US" sz="2800" dirty="0" smtClean="0"/>
          </a:p>
          <a:p>
            <a:endParaRPr lang="en-US" sz="2800" dirty="0"/>
          </a:p>
          <a:p>
            <a:endParaRPr lang="en-US" sz="2800" dirty="0" smtClean="0"/>
          </a:p>
          <a:p>
            <a:endParaRPr lang="en-US" sz="2800" dirty="0" smtClean="0"/>
          </a:p>
          <a:p>
            <a:endParaRPr lang="en-US" sz="2800" dirty="0"/>
          </a:p>
          <a:p>
            <a:r>
              <a:rPr lang="en-US" sz="2800" dirty="0" smtClean="0"/>
              <a:t>I would like to say this is a result of a shift in statistical thinking…</a:t>
            </a:r>
          </a:p>
          <a:p>
            <a:r>
              <a:rPr lang="en-US" sz="2800" dirty="0" smtClean="0"/>
              <a:t>In part this is due to the availability of software packages that can deal with the computational demands of estimation.</a:t>
            </a:r>
            <a:endParaRPr lang="en-US" sz="2800" dirty="0"/>
          </a:p>
        </p:txBody>
      </p:sp>
      <p:pic>
        <p:nvPicPr>
          <p:cNvPr id="4" name="Picture 3"/>
          <p:cNvPicPr>
            <a:picLocks noChangeAspect="1"/>
          </p:cNvPicPr>
          <p:nvPr/>
        </p:nvPicPr>
        <p:blipFill>
          <a:blip r:embed="rId2"/>
          <a:stretch>
            <a:fillRect/>
          </a:stretch>
        </p:blipFill>
        <p:spPr>
          <a:xfrm>
            <a:off x="1488258" y="2098538"/>
            <a:ext cx="6324092" cy="2558411"/>
          </a:xfrm>
          <a:prstGeom prst="rect">
            <a:avLst/>
          </a:prstGeom>
        </p:spPr>
      </p:pic>
    </p:spTree>
    <p:extLst>
      <p:ext uri="{BB962C8B-B14F-4D97-AF65-F5344CB8AC3E}">
        <p14:creationId xmlns:p14="http://schemas.microsoft.com/office/powerpoint/2010/main" val="2425440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 Rule</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𝐻</m:t>
                          </m:r>
                        </m:e>
                        <m:e>
                          <m:r>
                            <a:rPr lang="en-US" i="1">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𝐻</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den>
                      </m:f>
                    </m:oMath>
                  </m:oMathPara>
                </a14:m>
                <a:endParaRPr lang="en-US" dirty="0"/>
              </a:p>
              <a:p>
                <a:pPr marL="0" indent="0">
                  <a:buNone/>
                </a:pPr>
                <a:endParaRPr lang="en-US" i="1" dirty="0" smtClean="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e>
                        <m:e>
                          <m:r>
                            <a:rPr lang="en-US" i="1">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r>
                            <a:rPr lang="en-US" i="1">
                              <a:latin typeface="Cambria Math" panose="02040503050406030204" pitchFamily="18" charset="0"/>
                            </a:rPr>
                            <m:t>)</m:t>
                          </m:r>
                        </m:num>
                        <m:den>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𝑗</m:t>
                              </m:r>
                            </m:sub>
                            <m:sup/>
                            <m:e>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𝐷</m:t>
                                      </m:r>
                                      <m:r>
                                        <a:rPr lang="en-US" i="1">
                                          <a:latin typeface="Cambria Math" panose="02040503050406030204" pitchFamily="18" charset="0"/>
                                        </a:rPr>
                                        <m:t>|</m:t>
                                      </m:r>
                                      <m:r>
                                        <a:rPr lang="en-US" i="1">
                                          <a:latin typeface="Cambria Math" panose="02040503050406030204" pitchFamily="18" charset="0"/>
                                        </a:rPr>
                                        <m:t>𝐻</m:t>
                                      </m:r>
                                    </m:e>
                                    <m:sub>
                                      <m:r>
                                        <a:rPr lang="en-US" i="1">
                                          <a:latin typeface="Cambria Math" panose="02040503050406030204" pitchFamily="18" charset="0"/>
                                        </a:rPr>
                                        <m:t>𝑗</m:t>
                                      </m:r>
                                    </m:sub>
                                  </m:sSub>
                                </m:e>
                              </m:d>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𝑗</m:t>
                                  </m:r>
                                </m:sub>
                              </m:sSub>
                              <m:r>
                                <a:rPr lang="en-US" i="1">
                                  <a:latin typeface="Cambria Math" panose="02040503050406030204" pitchFamily="18" charset="0"/>
                                </a:rPr>
                                <m:t>)</m:t>
                              </m:r>
                            </m:e>
                          </m:nary>
                        </m:den>
                      </m:f>
                    </m:oMath>
                  </m:oMathPara>
                </a14:m>
                <a:endParaRPr lang="en-US" dirty="0" smtClean="0"/>
              </a:p>
              <a:p>
                <a:pPr marL="0" indent="0">
                  <a:buNone/>
                </a:pPr>
                <a:endParaRPr lang="en-US" i="1"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e>
                        <m:e>
                          <m:r>
                            <a:rPr lang="en-US" i="1">
                              <a:latin typeface="Cambria Math" panose="02040503050406030204" pitchFamily="18" charset="0"/>
                            </a:rPr>
                            <m:t>𝐷</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𝐷</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𝑖</m:t>
                              </m:r>
                            </m:sub>
                          </m:sSub>
                          <m:r>
                            <a:rPr lang="en-US" i="1">
                              <a:latin typeface="Cambria Math" panose="02040503050406030204" pitchFamily="18" charset="0"/>
                            </a:rPr>
                            <m:t>)</m:t>
                          </m:r>
                        </m:num>
                        <m:den>
                          <m:nary>
                            <m:naryPr>
                              <m:limLoc m:val="undOvr"/>
                              <m:subHide m:val="on"/>
                              <m:supHide m:val="on"/>
                              <m:ctrlPr>
                                <a:rPr lang="en-US" i="1" smtClean="0">
                                  <a:latin typeface="Cambria Math" panose="02040503050406030204" pitchFamily="18" charset="0"/>
                                </a:rPr>
                              </m:ctrlPr>
                            </m:naryPr>
                            <m:sub/>
                            <m:sup/>
                            <m:e>
                              <m:r>
                                <a:rPr lang="en-US" i="1">
                                  <a:latin typeface="Cambria Math" panose="02040503050406030204" pitchFamily="18" charset="0"/>
                                </a:rPr>
                                <m:t>𝑃</m:t>
                              </m:r>
                              <m:d>
                                <m:dPr>
                                  <m:ctrlPr>
                                    <a:rPr lang="en-US" i="1">
                                      <a:latin typeface="Cambria Math" panose="02040503050406030204" pitchFamily="18" charset="0"/>
                                    </a:rPr>
                                  </m:ctrlPr>
                                </m:dPr>
                                <m:e>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𝐻</m:t>
                                  </m:r>
                                </m:e>
                              </m:d>
                              <m:r>
                                <a:rPr lang="en-US" i="1">
                                  <a:latin typeface="Cambria Math" panose="02040503050406030204" pitchFamily="18" charset="0"/>
                                </a:rPr>
                                <m:t>𝑃</m:t>
                              </m:r>
                              <m:r>
                                <a:rPr lang="en-US" i="1">
                                  <a:latin typeface="Cambria Math" panose="02040503050406030204" pitchFamily="18" charset="0"/>
                                </a:rPr>
                                <m:t>(</m:t>
                              </m:r>
                              <m:r>
                                <a:rPr lang="en-US" b="0" i="1" smtClean="0">
                                  <a:latin typeface="Cambria Math" panose="02040503050406030204" pitchFamily="18" charset="0"/>
                                </a:rPr>
                                <m:t>𝐻</m:t>
                              </m:r>
                              <m:r>
                                <a:rPr lang="en-US" i="1">
                                  <a:latin typeface="Cambria Math" panose="02040503050406030204" pitchFamily="18" charset="0"/>
                                </a:rPr>
                                <m:t>)</m:t>
                              </m:r>
                            </m:e>
                          </m:nary>
                          <m:r>
                            <a:rPr lang="en-US" b="0" i="1" smtClean="0">
                              <a:latin typeface="Cambria Math" panose="02040503050406030204" pitchFamily="18" charset="0"/>
                            </a:rPr>
                            <m:t>𝑑𝐻</m:t>
                          </m:r>
                        </m:den>
                      </m:f>
                    </m:oMath>
                  </m:oMathPara>
                </a14:m>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cxnSp>
        <p:nvCxnSpPr>
          <p:cNvPr id="5" name="Straight Arrow Connector 4"/>
          <p:cNvCxnSpPr/>
          <p:nvPr/>
        </p:nvCxnSpPr>
        <p:spPr>
          <a:xfrm flipV="1">
            <a:off x="2443722" y="1902957"/>
            <a:ext cx="512542" cy="5327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571320" y="2525453"/>
            <a:ext cx="2603091" cy="923330"/>
          </a:xfrm>
          <a:prstGeom prst="rect">
            <a:avLst/>
          </a:prstGeom>
          <a:noFill/>
          <a:ln>
            <a:solidFill>
              <a:schemeClr val="accent1"/>
            </a:solidFill>
          </a:ln>
        </p:spPr>
        <p:txBody>
          <a:bodyPr wrap="square" rtlCol="0">
            <a:spAutoFit/>
          </a:bodyPr>
          <a:lstStyle/>
          <a:p>
            <a:r>
              <a:rPr lang="en-US" dirty="0" smtClean="0"/>
              <a:t>Probability of the hypothesis (model) given the data, the </a:t>
            </a:r>
            <a:r>
              <a:rPr lang="en-US" b="1" dirty="0" smtClean="0"/>
              <a:t>posterior</a:t>
            </a:r>
            <a:endParaRPr lang="en-US" b="1" dirty="0"/>
          </a:p>
        </p:txBody>
      </p:sp>
      <p:sp>
        <p:nvSpPr>
          <p:cNvPr id="14" name="TextBox 13"/>
          <p:cNvSpPr txBox="1"/>
          <p:nvPr/>
        </p:nvSpPr>
        <p:spPr>
          <a:xfrm>
            <a:off x="3928559" y="225951"/>
            <a:ext cx="2907247" cy="646331"/>
          </a:xfrm>
          <a:prstGeom prst="rect">
            <a:avLst/>
          </a:prstGeom>
          <a:noFill/>
          <a:ln>
            <a:solidFill>
              <a:schemeClr val="accent1"/>
            </a:solidFill>
          </a:ln>
        </p:spPr>
        <p:txBody>
          <a:bodyPr wrap="square" rtlCol="0">
            <a:spAutoFit/>
          </a:bodyPr>
          <a:lstStyle/>
          <a:p>
            <a:r>
              <a:rPr lang="en-US" dirty="0" smtClean="0"/>
              <a:t>Probability of data given the hypothesis, the </a:t>
            </a:r>
            <a:r>
              <a:rPr lang="en-US" b="1" dirty="0" smtClean="0"/>
              <a:t>likelihood</a:t>
            </a:r>
            <a:endParaRPr lang="en-US" b="1" dirty="0"/>
          </a:p>
        </p:txBody>
      </p:sp>
      <p:cxnSp>
        <p:nvCxnSpPr>
          <p:cNvPr id="16" name="Straight Arrow Connector 15"/>
          <p:cNvCxnSpPr/>
          <p:nvPr/>
        </p:nvCxnSpPr>
        <p:spPr>
          <a:xfrm flipH="1">
            <a:off x="5149049" y="807868"/>
            <a:ext cx="53266" cy="2440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6738152" y="1384917"/>
            <a:ext cx="843378" cy="211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235300" y="1708823"/>
            <a:ext cx="1868560" cy="646331"/>
          </a:xfrm>
          <a:prstGeom prst="rect">
            <a:avLst/>
          </a:prstGeom>
          <a:noFill/>
          <a:ln>
            <a:solidFill>
              <a:schemeClr val="accent1"/>
            </a:solidFill>
          </a:ln>
        </p:spPr>
        <p:txBody>
          <a:bodyPr wrap="square" rtlCol="0">
            <a:spAutoFit/>
          </a:bodyPr>
          <a:lstStyle/>
          <a:p>
            <a:r>
              <a:rPr lang="en-US" b="1" dirty="0" smtClean="0"/>
              <a:t>Prior</a:t>
            </a:r>
            <a:r>
              <a:rPr lang="en-US" dirty="0" smtClean="0"/>
              <a:t> probability of the hypothesis</a:t>
            </a:r>
            <a:endParaRPr lang="en-US" b="1" dirty="0"/>
          </a:p>
        </p:txBody>
      </p:sp>
    </p:spTree>
    <p:extLst>
      <p:ext uri="{BB962C8B-B14F-4D97-AF65-F5344CB8AC3E}">
        <p14:creationId xmlns:p14="http://schemas.microsoft.com/office/powerpoint/2010/main" val="3414740242"/>
      </p:ext>
    </p:extLst>
  </p:cSld>
  <p:clrMapOvr>
    <a:masterClrMapping/>
  </p:clrMapOvr>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6170</TotalTime>
  <Words>3030</Words>
  <Application>Microsoft Office PowerPoint</Application>
  <PresentationFormat>On-screen Show (4:3)</PresentationFormat>
  <Paragraphs>366</Paragraphs>
  <Slides>55</Slides>
  <Notes>11</Notes>
  <HiddenSlides>2</HiddenSlides>
  <MMClips>0</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67" baseType="lpstr">
      <vt:lpstr>Arial</vt:lpstr>
      <vt:lpstr>Arial Narrow</vt:lpstr>
      <vt:lpstr>Arial Narrow Bold</vt:lpstr>
      <vt:lpstr>Calibri</vt:lpstr>
      <vt:lpstr>Cambria Math</vt:lpstr>
      <vt:lpstr>Symbol</vt:lpstr>
      <vt:lpstr>Tahoma</vt:lpstr>
      <vt:lpstr>Wingdings</vt:lpstr>
      <vt:lpstr>NOAA Divider Slides</vt:lpstr>
      <vt:lpstr>NOAA Title Options</vt:lpstr>
      <vt:lpstr>GFAY_Custom</vt:lpstr>
      <vt:lpstr>Equation</vt:lpstr>
      <vt:lpstr>MAR 580: Advanced Population Modeling for Management of Living Marine Resources</vt:lpstr>
      <vt:lpstr>Today’s Outline</vt:lpstr>
      <vt:lpstr>Reading</vt:lpstr>
      <vt:lpstr>Decision Analysis</vt:lpstr>
      <vt:lpstr>Frequentists vs Bayesians</vt:lpstr>
      <vt:lpstr>Confidence Intervals</vt:lpstr>
      <vt:lpstr>Thomas Bayes (1701-1761)</vt:lpstr>
      <vt:lpstr>Rise of the Bayesians</vt:lpstr>
      <vt:lpstr>Bayes’ Rule</vt:lpstr>
      <vt:lpstr>Conditional Probability and Bayes’ rule</vt:lpstr>
      <vt:lpstr>Bayesian estimation</vt:lpstr>
      <vt:lpstr>Like a Bayesian. (Priors for the very first time)</vt:lpstr>
      <vt:lpstr>Example 2: Conjugate priors</vt:lpstr>
      <vt:lpstr>Example 2: Conjugate priors</vt:lpstr>
      <vt:lpstr>Example 2: Conjugate priors</vt:lpstr>
      <vt:lpstr>Assigning Probabilities to Models, Bayes Factors</vt:lpstr>
      <vt:lpstr>Assigning Probabilities to Models (DIC)</vt:lpstr>
      <vt:lpstr>Assigning Probabilities (Alternative approaches)</vt:lpstr>
      <vt:lpstr>Priors</vt:lpstr>
      <vt:lpstr>Numerical methods for Bayesian inference</vt:lpstr>
      <vt:lpstr>The SIR algorithm</vt:lpstr>
      <vt:lpstr>SIR algorithm</vt:lpstr>
      <vt:lpstr>SIR algorithm: The Importance Function</vt:lpstr>
      <vt:lpstr>Markov Chain Monte Carlo (MCMC)</vt:lpstr>
      <vt:lpstr>PowerPoint Presentation</vt:lpstr>
      <vt:lpstr>MCMC algorithm overview</vt:lpstr>
      <vt:lpstr>MCMC algorithm</vt:lpstr>
      <vt:lpstr>MCMC algorithm: run for N cycles</vt:lpstr>
      <vt:lpstr>Proposal distribution (Jump function)</vt:lpstr>
      <vt:lpstr>“Burn-in” and “Thinning”</vt:lpstr>
      <vt:lpstr>MCMC and convergence</vt:lpstr>
      <vt:lpstr>Categorizing Convergence Diagnostics</vt:lpstr>
      <vt:lpstr>MCMC diagnostics (what to keep track of during a run)</vt:lpstr>
      <vt:lpstr>Visual Methods</vt:lpstr>
      <vt:lpstr>Numerical Statistics</vt:lpstr>
      <vt:lpstr>The CODA Package</vt:lpstr>
      <vt:lpstr>Software for Bayesian inference</vt:lpstr>
      <vt:lpstr>Tricks of the (MCMC) trade</vt:lpstr>
      <vt:lpstr>Running MCMC using ADMB</vt:lpstr>
      <vt:lpstr>Running MCMC using ADMB</vt:lpstr>
      <vt:lpstr>Example: Maturity at age, Yelloweye Rockfish</vt:lpstr>
      <vt:lpstr>Yelloweye.dat</vt:lpstr>
      <vt:lpstr>Yelloweye.tpl</vt:lpstr>
      <vt:lpstr>Yelloweye.tpl</vt:lpstr>
      <vt:lpstr>./yelloweye –mcmc 500000 –mcsave 250</vt:lpstr>
      <vt:lpstr>./yelloweye –mcmc 500000 –mcsave 250</vt:lpstr>
      <vt:lpstr>./yelloweye –mcmc 500000 –mcsave 250</vt:lpstr>
      <vt:lpstr>Lab exercise</vt:lpstr>
      <vt:lpstr>Recommended textbook reading</vt:lpstr>
      <vt:lpstr>Lighter reading</vt:lpstr>
      <vt:lpstr>Readings:</vt:lpstr>
      <vt:lpstr>What’s Next?</vt:lpstr>
      <vt:lpstr>And of course, there’s an xkcd for that…</vt:lpstr>
      <vt:lpstr>MCMC</vt:lpstr>
      <vt:lpstr>Lecture notes from elsewhere</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dc:subject>
  <dc:creator>Gavin Fay</dc:creator>
  <cp:keywords/>
  <dc:description/>
  <cp:lastModifiedBy>Gavin Fay</cp:lastModifiedBy>
  <cp:revision>653</cp:revision>
  <dcterms:created xsi:type="dcterms:W3CDTF">2014-06-04T00:44:42Z</dcterms:created>
  <dcterms:modified xsi:type="dcterms:W3CDTF">2015-11-17T14:03:22Z</dcterms:modified>
  <cp:category/>
</cp:coreProperties>
</file>